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19" r:id="rId1"/>
  </p:sldMasterIdLst>
  <p:notesMasterIdLst>
    <p:notesMasterId r:id="rId48"/>
  </p:notesMasterIdLst>
  <p:sldIdLst>
    <p:sldId id="256" r:id="rId2"/>
    <p:sldId id="259" r:id="rId3"/>
    <p:sldId id="261" r:id="rId4"/>
    <p:sldId id="257" r:id="rId5"/>
    <p:sldId id="258" r:id="rId6"/>
    <p:sldId id="280" r:id="rId7"/>
    <p:sldId id="260" r:id="rId8"/>
    <p:sldId id="269" r:id="rId9"/>
    <p:sldId id="270" r:id="rId10"/>
    <p:sldId id="287" r:id="rId11"/>
    <p:sldId id="267" r:id="rId12"/>
    <p:sldId id="263" r:id="rId13"/>
    <p:sldId id="268" r:id="rId14"/>
    <p:sldId id="297" r:id="rId15"/>
    <p:sldId id="298" r:id="rId16"/>
    <p:sldId id="299" r:id="rId17"/>
    <p:sldId id="265" r:id="rId18"/>
    <p:sldId id="266" r:id="rId19"/>
    <p:sldId id="300" r:id="rId20"/>
    <p:sldId id="302" r:id="rId21"/>
    <p:sldId id="301" r:id="rId22"/>
    <p:sldId id="286" r:id="rId23"/>
    <p:sldId id="273" r:id="rId24"/>
    <p:sldId id="274" r:id="rId25"/>
    <p:sldId id="275" r:id="rId26"/>
    <p:sldId id="285" r:id="rId27"/>
    <p:sldId id="279" r:id="rId28"/>
    <p:sldId id="276" r:id="rId29"/>
    <p:sldId id="277" r:id="rId30"/>
    <p:sldId id="278" r:id="rId31"/>
    <p:sldId id="264" r:id="rId32"/>
    <p:sldId id="281" r:id="rId33"/>
    <p:sldId id="282" r:id="rId34"/>
    <p:sldId id="283" r:id="rId35"/>
    <p:sldId id="288" r:id="rId36"/>
    <p:sldId id="289" r:id="rId37"/>
    <p:sldId id="290" r:id="rId38"/>
    <p:sldId id="291" r:id="rId39"/>
    <p:sldId id="292" r:id="rId40"/>
    <p:sldId id="293" r:id="rId41"/>
    <p:sldId id="294" r:id="rId42"/>
    <p:sldId id="295" r:id="rId43"/>
    <p:sldId id="296" r:id="rId44"/>
    <p:sldId id="262" r:id="rId45"/>
    <p:sldId id="271" r:id="rId46"/>
    <p:sldId id="272"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napVertSplitter="1" vertBarState="minimized" horzBarState="maximized">
    <p:restoredLeft sz="15000" autoAdjust="0"/>
    <p:restoredTop sz="94624" autoAdjust="0"/>
  </p:normalViewPr>
  <p:slideViewPr>
    <p:cSldViewPr snapToGrid="0">
      <p:cViewPr>
        <p:scale>
          <a:sx n="75" d="100"/>
          <a:sy n="75" d="100"/>
        </p:scale>
        <p:origin x="1262" y="72"/>
      </p:cViewPr>
      <p:guideLst>
        <p:guide orient="horz" pos="2160"/>
        <p:guide pos="3840"/>
      </p:guideLst>
    </p:cSldViewPr>
  </p:slideViewPr>
  <p:notesTextViewPr>
    <p:cViewPr>
      <p:scale>
        <a:sx n="1" d="1"/>
        <a:sy n="1" d="1"/>
      </p:scale>
      <p:origin x="0" y="0"/>
    </p:cViewPr>
  </p:notesTextViewPr>
  <p:sorterViewPr>
    <p:cViewPr>
      <p:scale>
        <a:sx n="66" d="100"/>
        <a:sy n="66" d="100"/>
      </p:scale>
      <p:origin x="0" y="74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470C189-FF79-438F-9D2D-E6F4BEDBFE09}" type="datetimeFigureOut">
              <a:rPr lang="en-US" smtClean="0"/>
              <a:pPr/>
              <a:t>4/13/2024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AB010FF-3337-44D1-9EE7-9E955A2CA596}" type="slidenum">
              <a:rPr lang="en-US" smtClean="0"/>
              <a:pPr/>
              <a:t>‹#›</a:t>
            </a:fld>
            <a:endParaRPr lang="en-US"/>
          </a:p>
        </p:txBody>
      </p:sp>
    </p:spTree>
    <p:extLst>
      <p:ext uri="{BB962C8B-B14F-4D97-AF65-F5344CB8AC3E}">
        <p14:creationId xmlns:p14="http://schemas.microsoft.com/office/powerpoint/2010/main" val="2553324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AB010FF-3337-44D1-9EE7-9E955A2CA596}" type="slidenum">
              <a:rPr lang="en-US" smtClean="0"/>
              <a:pPr/>
              <a:t>32</a:t>
            </a:fld>
            <a:endParaRPr lang="en-US"/>
          </a:p>
        </p:txBody>
      </p:sp>
    </p:spTree>
    <p:extLst>
      <p:ext uri="{BB962C8B-B14F-4D97-AF65-F5344CB8AC3E}">
        <p14:creationId xmlns:p14="http://schemas.microsoft.com/office/powerpoint/2010/main" val="441292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p:txBody>
          <a:bodyPr/>
          <a:lstStyle/>
          <a:p>
            <a:fld id="{B61BEF0D-F0BB-DE4B-95CE-6DB70DBA9567}" type="datetimeFigureOut">
              <a:rPr lang="en-US" smtClean="0"/>
              <a:pPr/>
              <a:t>4/13/2024</a:t>
            </a:fld>
            <a:endParaRPr lang="en-US" dirty="0"/>
          </a:p>
        </p:txBody>
      </p:sp>
      <p:sp>
        <p:nvSpPr>
          <p:cNvPr id="17" name="Footer Placeholder 16"/>
          <p:cNvSpPr>
            <a:spLocks noGrp="1"/>
          </p:cNvSpPr>
          <p:nvPr>
            <p:ph type="ftr" sz="quarter" idx="11"/>
          </p:nvPr>
        </p:nvSpPr>
        <p:spPr/>
        <p:txBody>
          <a:bodyPr/>
          <a:lstStyle/>
          <a:p>
            <a:endParaRPr lang="en-US" dirty="0"/>
          </a:p>
        </p:txBody>
      </p:sp>
      <p:sp>
        <p:nvSpPr>
          <p:cNvPr id="29" name="Slide Number Placeholder 28"/>
          <p:cNvSpPr>
            <a:spLocks noGrp="1"/>
          </p:cNvSpPr>
          <p:nvPr>
            <p:ph type="sldNum" sz="quarter" idx="12"/>
          </p:nvPr>
        </p:nvSpPr>
        <p:spPr/>
        <p:txBody>
          <a:bodyPr/>
          <a:lstStyle/>
          <a:p>
            <a:fld id="{D57F1E4F-1CFF-5643-939E-217C01CDF565}" type="slidenum">
              <a:rPr lang="en-US" smtClean="0"/>
              <a:pPr/>
              <a:t>‹#›</a:t>
            </a:fld>
            <a:endParaRPr lang="en-US" dirty="0"/>
          </a:p>
        </p:txBody>
      </p:sp>
      <p:sp>
        <p:nvSpPr>
          <p:cNvPr id="32" name="Rectangle 31"/>
          <p:cNvSpPr/>
          <p:nvPr/>
        </p:nvSpPr>
        <p:spPr>
          <a:xfrm>
            <a:off x="0" y="-1"/>
            <a:ext cx="48768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a:xfrm>
            <a:off x="412744" y="680477"/>
            <a:ext cx="60960"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0" name="Rectangle 39"/>
          <p:cNvSpPr/>
          <p:nvPr/>
        </p:nvSpPr>
        <p:spPr>
          <a:xfrm>
            <a:off x="358764"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1" name="Rectangle 40"/>
          <p:cNvSpPr/>
          <p:nvPr/>
        </p:nvSpPr>
        <p:spPr>
          <a:xfrm>
            <a:off x="333360" y="680477"/>
            <a:ext cx="1219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2" name="Rectangle 41"/>
          <p:cNvSpPr/>
          <p:nvPr/>
        </p:nvSpPr>
        <p:spPr>
          <a:xfrm>
            <a:off x="295691" y="680477"/>
            <a:ext cx="1219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Title 7"/>
          <p:cNvSpPr>
            <a:spLocks noGrp="1"/>
          </p:cNvSpPr>
          <p:nvPr>
            <p:ph type="ctrTitle"/>
          </p:nvPr>
        </p:nvSpPr>
        <p:spPr>
          <a:xfrm>
            <a:off x="1219200" y="4343400"/>
            <a:ext cx="10363200" cy="1975104"/>
          </a:xfrm>
        </p:spPr>
        <p:txBody>
          <a:bodyPr/>
          <a:lstStyle>
            <a:lvl1pPr marR="9144" algn="l">
              <a:defRPr sz="4000" b="1" cap="all" spc="0" baseline="0">
                <a:effectLst>
                  <a:reflection blurRad="12700" stA="34000" endA="740" endPos="53000" dir="5400000" sy="-100000" algn="bl" rotWithShape="0"/>
                </a:effectLst>
              </a:defRPr>
            </a:lvl1pPr>
            <a:extLst/>
          </a:lstStyle>
          <a:p>
            <a:r>
              <a:rPr kumimoji="0" lang="en-US"/>
              <a:t>Click to edit Master title style</a:t>
            </a:r>
          </a:p>
        </p:txBody>
      </p:sp>
      <p:sp>
        <p:nvSpPr>
          <p:cNvPr id="9" name="Subtitle 8"/>
          <p:cNvSpPr>
            <a:spLocks noGrp="1"/>
          </p:cNvSpPr>
          <p:nvPr>
            <p:ph type="subTitle" idx="1"/>
          </p:nvPr>
        </p:nvSpPr>
        <p:spPr>
          <a:xfrm>
            <a:off x="1219200" y="2834640"/>
            <a:ext cx="10363200" cy="1508760"/>
          </a:xfrm>
        </p:spPr>
        <p:txBody>
          <a:bodyPr lIns="100584" tIns="45720" anchor="b"/>
          <a:lstStyle>
            <a:lvl1pPr marL="0" indent="0" algn="l">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56" name="Rectangle 55"/>
          <p:cNvSpPr/>
          <p:nvPr/>
        </p:nvSpPr>
        <p:spPr>
          <a:xfrm>
            <a:off x="340388" y="5047394"/>
            <a:ext cx="97536"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5" name="Rectangle 64"/>
          <p:cNvSpPr/>
          <p:nvPr/>
        </p:nvSpPr>
        <p:spPr>
          <a:xfrm>
            <a:off x="340388" y="4796819"/>
            <a:ext cx="97536"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6" name="Rectangle 65"/>
          <p:cNvSpPr/>
          <p:nvPr/>
        </p:nvSpPr>
        <p:spPr>
          <a:xfrm>
            <a:off x="340388" y="4637685"/>
            <a:ext cx="97536"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7" name="Rectangle 66"/>
          <p:cNvSpPr/>
          <p:nvPr/>
        </p:nvSpPr>
        <p:spPr>
          <a:xfrm>
            <a:off x="340388" y="4542559"/>
            <a:ext cx="97536"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61BEF0D-F0BB-DE4B-95CE-6DB70DBA9567}" type="datetimeFigureOut">
              <a:rPr lang="en-US" smtClean="0"/>
              <a:pPr/>
              <a:t>4/13/2024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641600" cy="5851525"/>
          </a:xfrm>
        </p:spPr>
        <p:txBody>
          <a:bodyPr vert="eaVert" anchor="ctr"/>
          <a:lstStyle/>
          <a:p>
            <a:r>
              <a:rPr kumimoji="0" lang="en-US"/>
              <a:t>Click to edit Master title style</a:t>
            </a:r>
          </a:p>
        </p:txBody>
      </p:sp>
      <p:sp>
        <p:nvSpPr>
          <p:cNvPr id="3" name="Vertical Text Placeholder 2"/>
          <p:cNvSpPr>
            <a:spLocks noGrp="1"/>
          </p:cNvSpPr>
          <p:nvPr>
            <p:ph type="body" orient="vert" idx="1"/>
          </p:nvPr>
        </p:nvSpPr>
        <p:spPr>
          <a:xfrm>
            <a:off x="812800" y="274640"/>
            <a:ext cx="78232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61BEF0D-F0BB-DE4B-95CE-6DB70DBA9567}" type="datetimeFigureOut">
              <a:rPr lang="en-US" smtClean="0"/>
              <a:pPr/>
              <a:t>4/13/2024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61BEF0D-F0BB-DE4B-95CE-6DB70DBA9567}" type="datetimeFigureOut">
              <a:rPr lang="en-US" smtClean="0"/>
              <a:pPr/>
              <a:t>4/13/2024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4" name="Freeform 13"/>
          <p:cNvSpPr>
            <a:spLocks/>
          </p:cNvSpPr>
          <p:nvPr/>
        </p:nvSpPr>
        <p:spPr bwMode="auto">
          <a:xfrm>
            <a:off x="6438603" y="1073888"/>
            <a:ext cx="5762848" cy="579120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Freeform 14"/>
          <p:cNvSpPr>
            <a:spLocks/>
          </p:cNvSpPr>
          <p:nvPr/>
        </p:nvSpPr>
        <p:spPr bwMode="auto">
          <a:xfrm>
            <a:off x="498621" y="0"/>
            <a:ext cx="7352715" cy="6615332"/>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5236414">
            <a:off x="6635304" y="1285480"/>
            <a:ext cx="4114800" cy="158496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Freeform 15"/>
          <p:cNvSpPr>
            <a:spLocks/>
          </p:cNvSpPr>
          <p:nvPr/>
        </p:nvSpPr>
        <p:spPr bwMode="auto">
          <a:xfrm>
            <a:off x="7924800" y="0"/>
            <a:ext cx="3657600" cy="426720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Freeform 16"/>
          <p:cNvSpPr>
            <a:spLocks/>
          </p:cNvSpPr>
          <p:nvPr/>
        </p:nvSpPr>
        <p:spPr bwMode="auto">
          <a:xfrm>
            <a:off x="7924800" y="4267200"/>
            <a:ext cx="4267200" cy="11430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Freeform 17"/>
          <p:cNvSpPr>
            <a:spLocks/>
          </p:cNvSpPr>
          <p:nvPr/>
        </p:nvSpPr>
        <p:spPr bwMode="auto">
          <a:xfrm>
            <a:off x="7924800" y="0"/>
            <a:ext cx="1828800" cy="426720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Freeform 18"/>
          <p:cNvSpPr>
            <a:spLocks/>
          </p:cNvSpPr>
          <p:nvPr/>
        </p:nvSpPr>
        <p:spPr bwMode="auto">
          <a:xfrm>
            <a:off x="7931152" y="4246564"/>
            <a:ext cx="2787649" cy="2611437"/>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Freeform 19"/>
          <p:cNvSpPr>
            <a:spLocks/>
          </p:cNvSpPr>
          <p:nvPr/>
        </p:nvSpPr>
        <p:spPr bwMode="auto">
          <a:xfrm>
            <a:off x="7924800" y="4267200"/>
            <a:ext cx="2133600" cy="25908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1" name="Freeform 20"/>
          <p:cNvSpPr>
            <a:spLocks/>
          </p:cNvSpPr>
          <p:nvPr/>
        </p:nvSpPr>
        <p:spPr bwMode="auto">
          <a:xfrm>
            <a:off x="7924800" y="1371600"/>
            <a:ext cx="4267200" cy="289560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Freeform 21"/>
          <p:cNvSpPr>
            <a:spLocks/>
          </p:cNvSpPr>
          <p:nvPr/>
        </p:nvSpPr>
        <p:spPr bwMode="auto">
          <a:xfrm>
            <a:off x="7924800" y="1752600"/>
            <a:ext cx="4267200" cy="25146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3" name="Freeform 22"/>
          <p:cNvSpPr>
            <a:spLocks/>
          </p:cNvSpPr>
          <p:nvPr/>
        </p:nvSpPr>
        <p:spPr bwMode="auto">
          <a:xfrm>
            <a:off x="1320800" y="4267200"/>
            <a:ext cx="6604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4" name="Freeform 23"/>
          <p:cNvSpPr>
            <a:spLocks/>
          </p:cNvSpPr>
          <p:nvPr/>
        </p:nvSpPr>
        <p:spPr bwMode="auto">
          <a:xfrm>
            <a:off x="711200" y="4267200"/>
            <a:ext cx="7112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5" name="Freeform 24"/>
          <p:cNvSpPr>
            <a:spLocks/>
          </p:cNvSpPr>
          <p:nvPr/>
        </p:nvSpPr>
        <p:spPr bwMode="auto">
          <a:xfrm>
            <a:off x="489099" y="2438400"/>
            <a:ext cx="7518400" cy="18288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6" name="Freeform 25"/>
          <p:cNvSpPr>
            <a:spLocks/>
          </p:cNvSpPr>
          <p:nvPr/>
        </p:nvSpPr>
        <p:spPr bwMode="auto">
          <a:xfrm>
            <a:off x="489099" y="2133600"/>
            <a:ext cx="7518400" cy="213360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Freeform 26"/>
          <p:cNvSpPr>
            <a:spLocks/>
          </p:cNvSpPr>
          <p:nvPr/>
        </p:nvSpPr>
        <p:spPr bwMode="auto">
          <a:xfrm>
            <a:off x="6096000" y="4267200"/>
            <a:ext cx="1828800" cy="259080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3" name="Text Placeholder 2"/>
          <p:cNvSpPr>
            <a:spLocks noGrp="1"/>
          </p:cNvSpPr>
          <p:nvPr>
            <p:ph type="body" idx="1"/>
          </p:nvPr>
        </p:nvSpPr>
        <p:spPr>
          <a:xfrm>
            <a:off x="942536" y="1351672"/>
            <a:ext cx="7624064" cy="977486"/>
          </a:xfrm>
        </p:spPr>
        <p:txBody>
          <a:bodyPr lIns="82296" tIns="45720" bIns="0" anchor="t"/>
          <a:lstStyle>
            <a:lvl1pPr marL="54864" indent="0">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p:nvPr/>
        </p:nvSpPr>
        <p:spPr>
          <a:xfrm>
            <a:off x="484213" y="402265"/>
            <a:ext cx="1133856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42536" y="512064"/>
            <a:ext cx="10875264" cy="777240"/>
          </a:xfrm>
        </p:spPr>
        <p:txBody>
          <a:bodyPr tIns="64008"/>
          <a:lstStyle>
            <a:lvl1pPr algn="l">
              <a:buNone/>
              <a:defRPr sz="3800" b="0" cap="none" spc="-150" baseline="0"/>
            </a:lvl1pPr>
            <a:extLst/>
          </a:lstStyle>
          <a:p>
            <a:r>
              <a:rPr kumimoji="0" lang="en-US"/>
              <a:t>Click to edit Master title style</a:t>
            </a:r>
          </a:p>
        </p:txBody>
      </p:sp>
      <p:sp>
        <p:nvSpPr>
          <p:cNvPr id="8" name="Rectangle 7"/>
          <p:cNvSpPr/>
          <p:nvPr/>
        </p:nvSpPr>
        <p:spPr>
          <a:xfrm flipH="1">
            <a:off x="495384"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Rectangle 8"/>
          <p:cNvSpPr/>
          <p:nvPr/>
        </p:nvSpPr>
        <p:spPr>
          <a:xfrm flipH="1">
            <a:off x="548145"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flipH="1">
            <a:off x="597933" y="680477"/>
            <a:ext cx="1219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H="1">
            <a:off x="635603" y="680477"/>
            <a:ext cx="1219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a:xfrm>
            <a:off x="667304" y="680477"/>
            <a:ext cx="48768"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512064"/>
            <a:ext cx="10972800" cy="914400"/>
          </a:xfrm>
        </p:spPr>
        <p:txBody>
          <a:bodyPr/>
          <a:lstStyle/>
          <a:p>
            <a:r>
              <a:rPr kumimoji="0" lang="en-US"/>
              <a:t>Click to edit Master title style</a:t>
            </a:r>
          </a:p>
        </p:txBody>
      </p:sp>
      <p:sp>
        <p:nvSpPr>
          <p:cNvPr id="3" name="Content Placeholder 2"/>
          <p:cNvSpPr>
            <a:spLocks noGrp="1"/>
          </p:cNvSpPr>
          <p:nvPr>
            <p:ph sz="half" idx="1"/>
          </p:nvPr>
        </p:nvSpPr>
        <p:spPr>
          <a:xfrm>
            <a:off x="619125" y="1770502"/>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207125" y="1770502"/>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61BEF0D-F0BB-DE4B-95CE-6DB70DBA9567}" type="datetimeFigureOut">
              <a:rPr lang="en-US" smtClean="0"/>
              <a:pPr/>
              <a:t>4/13/2024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5" name="Rectangle 24"/>
          <p:cNvSpPr/>
          <p:nvPr/>
        </p:nvSpPr>
        <p:spPr>
          <a:xfrm>
            <a:off x="0" y="402266"/>
            <a:ext cx="11822773"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673099" y="512064"/>
            <a:ext cx="10363200" cy="914400"/>
          </a:xfrm>
        </p:spPr>
        <p:txBody>
          <a:bodyPr anchor="t"/>
          <a:lstStyle>
            <a:lvl1pPr>
              <a:defRPr sz="4000"/>
            </a:lvl1pPr>
            <a:extLst/>
          </a:lstStyle>
          <a:p>
            <a:r>
              <a:rPr kumimoji="0" lang="en-US"/>
              <a:t>Click to edit Master title style</a:t>
            </a:r>
          </a:p>
        </p:txBody>
      </p:sp>
      <p:sp>
        <p:nvSpPr>
          <p:cNvPr id="3" name="Text Placeholder 2"/>
          <p:cNvSpPr>
            <a:spLocks noGrp="1"/>
          </p:cNvSpPr>
          <p:nvPr>
            <p:ph type="body" idx="1"/>
          </p:nvPr>
        </p:nvSpPr>
        <p:spPr>
          <a:xfrm>
            <a:off x="609600" y="1809750"/>
            <a:ext cx="5386917"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3368" y="1809750"/>
            <a:ext cx="5389033"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2459037"/>
            <a:ext cx="5386917"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193368" y="2459037"/>
            <a:ext cx="5389033"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B61BEF0D-F0BB-DE4B-95CE-6DB70DBA9567}" type="datetimeFigureOut">
              <a:rPr lang="en-US" smtClean="0"/>
              <a:pPr/>
              <a:t>4/13/2024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6" name="Rectangle 15"/>
          <p:cNvSpPr/>
          <p:nvPr/>
        </p:nvSpPr>
        <p:spPr>
          <a:xfrm>
            <a:off x="117053" y="680477"/>
            <a:ext cx="60960"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7" name="Rectangle 16"/>
          <p:cNvSpPr/>
          <p:nvPr/>
        </p:nvSpPr>
        <p:spPr>
          <a:xfrm>
            <a:off x="63073"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Rectangle 17"/>
          <p:cNvSpPr/>
          <p:nvPr/>
        </p:nvSpPr>
        <p:spPr>
          <a:xfrm>
            <a:off x="37669" y="680477"/>
            <a:ext cx="1219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680477"/>
            <a:ext cx="1219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Rectangle 19"/>
          <p:cNvSpPr/>
          <p:nvPr/>
        </p:nvSpPr>
        <p:spPr>
          <a:xfrm flipH="1">
            <a:off x="199693"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Rectangle 20"/>
          <p:cNvSpPr/>
          <p:nvPr/>
        </p:nvSpPr>
        <p:spPr>
          <a:xfrm flipH="1">
            <a:off x="252455"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flipH="1">
            <a:off x="302243" y="680477"/>
            <a:ext cx="1219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flipH="1">
            <a:off x="339912" y="680477"/>
            <a:ext cx="1219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0" name="Rectangle 29"/>
          <p:cNvSpPr/>
          <p:nvPr/>
        </p:nvSpPr>
        <p:spPr>
          <a:xfrm>
            <a:off x="371613" y="680477"/>
            <a:ext cx="48768"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19200" y="512064"/>
            <a:ext cx="10363200" cy="914400"/>
          </a:xfrm>
        </p:spPr>
        <p:txBody>
          <a:bodyPr/>
          <a:lstStyle>
            <a:lvl1pPr>
              <a:defRPr sz="4000" cap="none" baseline="0"/>
            </a:lvl1pPr>
            <a:extLst/>
          </a:lstStyle>
          <a:p>
            <a:r>
              <a:rPr kumimoji="0"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smtClean="0"/>
              <a:pPr/>
              <a:t>4/13/2024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4/13/2024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10972800" cy="1162050"/>
          </a:xfrm>
        </p:spPr>
        <p:txBody>
          <a:bodyPr anchor="ctr"/>
          <a:lstStyle>
            <a:lvl1pPr algn="l">
              <a:buNone/>
              <a:defRPr sz="3600" b="0"/>
            </a:lvl1pPr>
            <a:extLst/>
          </a:lstStyle>
          <a:p>
            <a:r>
              <a:rPr kumimoji="0" lang="en-US"/>
              <a:t>Click to edit Master title style</a:t>
            </a:r>
          </a:p>
        </p:txBody>
      </p:sp>
      <p:sp>
        <p:nvSpPr>
          <p:cNvPr id="3" name="Text Placeholder 2"/>
          <p:cNvSpPr>
            <a:spLocks noGrp="1"/>
          </p:cNvSpPr>
          <p:nvPr>
            <p:ph type="body" idx="2"/>
          </p:nvPr>
        </p:nvSpPr>
        <p:spPr>
          <a:xfrm>
            <a:off x="914400" y="1435100"/>
            <a:ext cx="3352800" cy="45720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0" y="1435100"/>
            <a:ext cx="7315200"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61BEF0D-F0BB-DE4B-95CE-6DB70DBA9567}" type="datetimeFigureOut">
              <a:rPr lang="en-US" smtClean="0"/>
              <a:pPr/>
              <a:t>4/13/2024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490709" y="0"/>
            <a:ext cx="11704320" cy="1878037"/>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cxnSp>
        <p:nvCxnSpPr>
          <p:cNvPr id="9" name="Straight Connector 8"/>
          <p:cNvCxnSpPr/>
          <p:nvPr/>
        </p:nvCxnSpPr>
        <p:spPr>
          <a:xfrm flipV="1">
            <a:off x="484260" y="1885028"/>
            <a:ext cx="11710163"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rot="5400000">
            <a:off x="11374903" y="1197789"/>
            <a:ext cx="132763" cy="171288"/>
            <a:chOff x="6668087" y="1297746"/>
            <a:chExt cx="161840" cy="156602"/>
          </a:xfrm>
        </p:grpSpPr>
        <p:cxnSp>
          <p:nvCxnSpPr>
            <p:cNvPr id="15" name="Straight Connector 14"/>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bwMode="grayWhite">
          <a:xfrm>
            <a:off x="1219200" y="441252"/>
            <a:ext cx="9144000" cy="701749"/>
          </a:xfrm>
        </p:spPr>
        <p:txBody>
          <a:bodyPr anchor="b"/>
          <a:lstStyle>
            <a:lvl1pPr algn="l">
              <a:buNone/>
              <a:defRPr sz="2100" b="0"/>
            </a:lvl1pPr>
            <a:extLst/>
          </a:lstStyle>
          <a:p>
            <a:r>
              <a:rPr kumimoji="0" lang="en-US"/>
              <a:t>Click to edit Master title style</a:t>
            </a:r>
          </a:p>
        </p:txBody>
      </p:sp>
      <p:sp>
        <p:nvSpPr>
          <p:cNvPr id="3" name="Picture Placeholder 2"/>
          <p:cNvSpPr>
            <a:spLocks noGrp="1"/>
          </p:cNvSpPr>
          <p:nvPr>
            <p:ph type="pic" idx="1"/>
          </p:nvPr>
        </p:nvSpPr>
        <p:spPr>
          <a:xfrm>
            <a:off x="490709" y="1893781"/>
            <a:ext cx="11704320" cy="4960144"/>
          </a:xfrm>
          <a:solidFill>
            <a:schemeClr val="bg2"/>
          </a:solidFill>
        </p:spPr>
        <p:txBody>
          <a:bodyPr/>
          <a:lstStyle>
            <a:lvl1pPr marL="0" indent="0">
              <a:buNone/>
              <a:defRPr sz="3200"/>
            </a:lvl1pPr>
            <a:extLst/>
          </a:lstStyle>
          <a:p>
            <a:r>
              <a:rPr kumimoji="0" lang="en-US"/>
              <a:t>Click icon to add picture</a:t>
            </a:r>
          </a:p>
        </p:txBody>
      </p:sp>
      <p:sp>
        <p:nvSpPr>
          <p:cNvPr id="4" name="Text Placeholder 3"/>
          <p:cNvSpPr>
            <a:spLocks noGrp="1"/>
          </p:cNvSpPr>
          <p:nvPr>
            <p:ph type="body" sz="half" idx="2"/>
          </p:nvPr>
        </p:nvSpPr>
        <p:spPr bwMode="grayWhite">
          <a:xfrm>
            <a:off x="1219200" y="1150144"/>
            <a:ext cx="9144000" cy="685800"/>
          </a:xfrm>
        </p:spPr>
        <p:txBody>
          <a:bodyPr/>
          <a:lstStyle>
            <a:lvl1pPr marL="27432" indent="0">
              <a:spcBef>
                <a:spcPts val="0"/>
              </a:spcBef>
              <a:buNone/>
              <a:defRPr sz="1400">
                <a:solidFill>
                  <a:srgbClr val="FFFFFF"/>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grpSp>
        <p:nvGrpSpPr>
          <p:cNvPr id="14" name="Group 13"/>
          <p:cNvGrpSpPr/>
          <p:nvPr/>
        </p:nvGrpSpPr>
        <p:grpSpPr>
          <a:xfrm rot="5400000">
            <a:off x="11578103" y="1350189"/>
            <a:ext cx="132763" cy="171288"/>
            <a:chOff x="6668087" y="1297746"/>
            <a:chExt cx="161840" cy="156602"/>
          </a:xfrm>
        </p:grpSpPr>
        <p:cxnSp>
          <p:nvCxnSpPr>
            <p:cNvPr id="11" name="Straight Connector 10"/>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rot="5400000">
            <a:off x="11115579" y="1453352"/>
            <a:ext cx="132763" cy="171288"/>
            <a:chOff x="6668087" y="1297746"/>
            <a:chExt cx="161840" cy="156602"/>
          </a:xfrm>
        </p:grpSpPr>
        <p:cxnSp>
          <p:nvCxnSpPr>
            <p:cNvPr id="19" name="Straight Connector 18"/>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5" name="Date Placeholder 4"/>
          <p:cNvSpPr>
            <a:spLocks noGrp="1"/>
          </p:cNvSpPr>
          <p:nvPr>
            <p:ph type="dt" sz="half" idx="10"/>
          </p:nvPr>
        </p:nvSpPr>
        <p:spPr>
          <a:xfrm>
            <a:off x="8636000" y="55499"/>
            <a:ext cx="2844800" cy="365125"/>
          </a:xfrm>
        </p:spPr>
        <p:txBody>
          <a:bodyPr/>
          <a:lstStyle/>
          <a:p>
            <a:fld id="{B61BEF0D-F0BB-DE4B-95CE-6DB70DBA9567}" type="datetimeFigureOut">
              <a:rPr lang="en-US" smtClean="0"/>
              <a:pPr/>
              <a:t>4/13/2024</a:t>
            </a:fld>
            <a:endParaRPr lang="en-US" dirty="0"/>
          </a:p>
        </p:txBody>
      </p:sp>
      <p:sp>
        <p:nvSpPr>
          <p:cNvPr id="6" name="Footer Placeholder 5"/>
          <p:cNvSpPr>
            <a:spLocks noGrp="1"/>
          </p:cNvSpPr>
          <p:nvPr>
            <p:ph type="ftr" sz="quarter" idx="11"/>
          </p:nvPr>
        </p:nvSpPr>
        <p:spPr>
          <a:xfrm>
            <a:off x="1219200" y="55499"/>
            <a:ext cx="7416800" cy="365125"/>
          </a:xfrm>
        </p:spPr>
        <p:txBody>
          <a:bodyPr/>
          <a:lstStyle/>
          <a:p>
            <a:endParaRPr lang="en-US" dirty="0"/>
          </a:p>
        </p:txBody>
      </p:sp>
      <p:sp>
        <p:nvSpPr>
          <p:cNvPr id="7" name="Slide Number Placeholder 6"/>
          <p:cNvSpPr>
            <a:spLocks noGrp="1"/>
          </p:cNvSpPr>
          <p:nvPr>
            <p:ph type="sldNum" sz="quarter" idx="12"/>
          </p:nvPr>
        </p:nvSpPr>
        <p:spPr>
          <a:xfrm>
            <a:off x="11480800" y="55499"/>
            <a:ext cx="609600" cy="365125"/>
          </a:xfrm>
        </p:spPr>
        <p:txBody>
          <a:bodyPr/>
          <a:lstStyle/>
          <a:p>
            <a:fld id="{D57F1E4F-1CFF-5643-939E-217C01CDF56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1"/>
            <a:ext cx="48768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340388" y="5047394"/>
            <a:ext cx="97536"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340388" y="4796819"/>
            <a:ext cx="97536"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340388" y="4637685"/>
            <a:ext cx="97536"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340388" y="4542559"/>
            <a:ext cx="97536"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a:xfrm>
            <a:off x="412744" y="680477"/>
            <a:ext cx="60960"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5" name="Rectangle 14"/>
          <p:cNvSpPr/>
          <p:nvPr/>
        </p:nvSpPr>
        <p:spPr>
          <a:xfrm>
            <a:off x="358764" y="680477"/>
            <a:ext cx="36576"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6" name="Rectangle 15"/>
          <p:cNvSpPr/>
          <p:nvPr/>
        </p:nvSpPr>
        <p:spPr>
          <a:xfrm>
            <a:off x="333360" y="680477"/>
            <a:ext cx="12192"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7" name="Rectangle 16"/>
          <p:cNvSpPr/>
          <p:nvPr/>
        </p:nvSpPr>
        <p:spPr>
          <a:xfrm>
            <a:off x="295691" y="680477"/>
            <a:ext cx="12192"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1219200" y="512064"/>
            <a:ext cx="10363200" cy="914400"/>
          </a:xfrm>
          <a:prstGeom prst="rect">
            <a:avLst/>
          </a:prstGeom>
        </p:spPr>
        <p:txBody>
          <a:bodyPr vert="horz" anchor="t">
            <a:noAutofit/>
          </a:bodyPr>
          <a:lstStyle/>
          <a:p>
            <a:r>
              <a:rPr kumimoji="0" lang="en-US"/>
              <a:t>Click to edit Master title style</a:t>
            </a:r>
          </a:p>
        </p:txBody>
      </p:sp>
      <p:sp>
        <p:nvSpPr>
          <p:cNvPr id="13" name="Text Placeholder 12"/>
          <p:cNvSpPr>
            <a:spLocks noGrp="1"/>
          </p:cNvSpPr>
          <p:nvPr>
            <p:ph type="body" idx="1"/>
          </p:nvPr>
        </p:nvSpPr>
        <p:spPr>
          <a:xfrm>
            <a:off x="1219200" y="1783560"/>
            <a:ext cx="10363200" cy="457200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8636000" y="6416676"/>
            <a:ext cx="2844800" cy="365125"/>
          </a:xfrm>
          <a:prstGeom prst="rect">
            <a:avLst/>
          </a:prstGeom>
        </p:spPr>
        <p:txBody>
          <a:bodyPr vert="horz" anchor="b"/>
          <a:lstStyle>
            <a:lvl1pPr algn="l" eaLnBrk="1" latinLnBrk="0" hangingPunct="1">
              <a:defRPr kumimoji="0" sz="1100">
                <a:solidFill>
                  <a:schemeClr val="tx2"/>
                </a:solidFill>
              </a:defRPr>
            </a:lvl1pPr>
            <a:extLst/>
          </a:lstStyle>
          <a:p>
            <a:fld id="{B61BEF0D-F0BB-DE4B-95CE-6DB70DBA9567}" type="datetimeFigureOut">
              <a:rPr lang="en-US" smtClean="0"/>
              <a:pPr/>
              <a:t>4/13/2024</a:t>
            </a:fld>
            <a:endParaRPr lang="en-US" dirty="0"/>
          </a:p>
        </p:txBody>
      </p:sp>
      <p:sp>
        <p:nvSpPr>
          <p:cNvPr id="3" name="Footer Placeholder 2"/>
          <p:cNvSpPr>
            <a:spLocks noGrp="1"/>
          </p:cNvSpPr>
          <p:nvPr>
            <p:ph type="ftr" sz="quarter" idx="3"/>
          </p:nvPr>
        </p:nvSpPr>
        <p:spPr>
          <a:xfrm>
            <a:off x="1219200" y="6416676"/>
            <a:ext cx="7416800" cy="365125"/>
          </a:xfrm>
          <a:prstGeom prst="rect">
            <a:avLst/>
          </a:prstGeom>
        </p:spPr>
        <p:txBody>
          <a:bodyPr vert="horz" anchor="b"/>
          <a:lstStyle>
            <a:lvl1pPr algn="r" eaLnBrk="1" latinLnBrk="0" hangingPunct="1">
              <a:defRPr kumimoji="0" sz="1100">
                <a:solidFill>
                  <a:schemeClr val="tx2"/>
                </a:solidFill>
              </a:defRPr>
            </a:lvl1pPr>
            <a:extLst/>
          </a:lstStyle>
          <a:p>
            <a:endParaRPr lang="en-US" dirty="0"/>
          </a:p>
        </p:txBody>
      </p:sp>
      <p:sp>
        <p:nvSpPr>
          <p:cNvPr id="23" name="Slide Number Placeholder 22"/>
          <p:cNvSpPr>
            <a:spLocks noGrp="1"/>
          </p:cNvSpPr>
          <p:nvPr>
            <p:ph type="sldNum" sz="quarter" idx="4"/>
          </p:nvPr>
        </p:nvSpPr>
        <p:spPr>
          <a:xfrm>
            <a:off x="11480800" y="6416676"/>
            <a:ext cx="609600" cy="365125"/>
          </a:xfrm>
          <a:prstGeom prst="rect">
            <a:avLst/>
          </a:prstGeom>
        </p:spPr>
        <p:txBody>
          <a:bodyPr vert="horz" anchor="b"/>
          <a:lstStyle>
            <a:lvl1pPr algn="l" eaLnBrk="1" latinLnBrk="0" hangingPunct="1">
              <a:defRPr kumimoji="0" sz="1200">
                <a:solidFill>
                  <a:schemeClr val="tx2"/>
                </a:solidFill>
              </a:defRPr>
            </a:lvl1pPr>
            <a:extLst/>
          </a:lstStyle>
          <a:p>
            <a:fld id="{D57F1E4F-1CFF-5643-939E-217C01CDF565}"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Lst>
  <p:txStyles>
    <p:title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p:titleStyle>
    <p:body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7.xml"/><Relationship Id="rId1" Type="http://schemas.openxmlformats.org/officeDocument/2006/relationships/video" Target="https://www.youtube.com/embed/FVobokmWqe8" TargetMode="External"/></Relationships>
</file>

<file path=ppt/slides/_rels/slide11.xml.rels><?xml version="1.0" encoding="UTF-8" standalone="yes"?>
<Relationships xmlns="http://schemas.openxmlformats.org/package/2006/relationships"><Relationship Id="rId2" Type="http://schemas.openxmlformats.org/officeDocument/2006/relationships/hyperlink" Target="https://www.nytimes.com/2016/11/16/business/tech-distractions-blamed-for-rise-in-traffic-fatalities.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zmodo.com/south-korean-company-agrees-to-pay-hackers-1-million-b-1796262254"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7.xml"/><Relationship Id="rId1" Type="http://schemas.openxmlformats.org/officeDocument/2006/relationships/video" Target="https://www.youtube.com/embed/UzjUTv-GADs"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www.dezeen.com/2018/04/09/ai-experts-condemn-killer-robots-kaist-south-korea/" TargetMode="Externa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hyperlink" Target="https://www.theguardian.com/commentisfree/2018/apr/11/killer-robot-weapons-autonomous-ai-warfare-un" TargetMode="External"/><Relationship Id="rId5" Type="http://schemas.openxmlformats.org/officeDocument/2006/relationships/hyperlink" Target="http://www.kaist.edu/html/en/index.html" TargetMode="External"/><Relationship Id="rId4" Type="http://schemas.openxmlformats.org/officeDocument/2006/relationships/hyperlink" Target="https://www.dezeen.com/tag/artificial-intelligenc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7.xml"/><Relationship Id="rId1" Type="http://schemas.openxmlformats.org/officeDocument/2006/relationships/video" Target="https://www.youtube.com/embed/qCWRnzT1riA"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Airstrip_One" TargetMode="External"/><Relationship Id="rId7" Type="http://schemas.openxmlformats.org/officeDocument/2006/relationships/image" Target="../media/image2.jpeg"/><Relationship Id="rId2" Type="http://schemas.openxmlformats.org/officeDocument/2006/relationships/hyperlink" Target="https://en.wikipedia.org/wiki/George_Orwell" TargetMode="External"/><Relationship Id="rId1" Type="http://schemas.openxmlformats.org/officeDocument/2006/relationships/slideLayout" Target="../slideLayouts/slideLayout2.xml"/><Relationship Id="rId6" Type="http://schemas.openxmlformats.org/officeDocument/2006/relationships/hyperlink" Target="https://en.wikipedia.org/wiki/Global_surveillance" TargetMode="External"/><Relationship Id="rId5" Type="http://schemas.openxmlformats.org/officeDocument/2006/relationships/hyperlink" Target="https://en.wikipedia.org/wiki/Perpetual_war" TargetMode="External"/><Relationship Id="rId4" Type="http://schemas.openxmlformats.org/officeDocument/2006/relationships/hyperlink" Target="https://en.wikipedia.org/wiki/Nations_of_Nineteen_Eighty-Four"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hyperlink" Target="https://www.technologyreview.com/lists/technologies/2020/" TargetMode="External"/><Relationship Id="rId3" Type="http://schemas.openxmlformats.org/officeDocument/2006/relationships/hyperlink" Target="http://pellcenter.org/the-ethical-challenges-of-new-technologies/" TargetMode="External"/><Relationship Id="rId7" Type="http://schemas.openxmlformats.org/officeDocument/2006/relationships/hyperlink" Target="https://www.technologyreview.com/lists/technologies/2019/" TargetMode="External"/><Relationship Id="rId2" Type="http://schemas.openxmlformats.org/officeDocument/2006/relationships/hyperlink" Target="https://en.wikipedia.org/wiki/Nineteen_Eighty-Four" TargetMode="External"/><Relationship Id="rId1" Type="http://schemas.openxmlformats.org/officeDocument/2006/relationships/slideLayout" Target="../slideLayouts/slideLayout2.xml"/><Relationship Id="rId6" Type="http://schemas.openxmlformats.org/officeDocument/2006/relationships/hyperlink" Target="https://youtu.be/hLoF5_-OUKY" TargetMode="External"/><Relationship Id="rId5" Type="http://schemas.openxmlformats.org/officeDocument/2006/relationships/hyperlink" Target="https://www.technologyreview.com/lists/technologies/2018/" TargetMode="External"/><Relationship Id="rId10" Type="http://schemas.openxmlformats.org/officeDocument/2006/relationships/hyperlink" Target="https://www.researchgate.net/publication/335768067_Ethical_Issues_in_Biometrics" TargetMode="External"/><Relationship Id="rId4" Type="http://schemas.openxmlformats.org/officeDocument/2006/relationships/hyperlink" Target="https://www.theguardian.com/.../2018/.../killer-robot-weapons-autonomous-ai-warfare-u" TargetMode="External"/><Relationship Id="rId9" Type="http://schemas.openxmlformats.org/officeDocument/2006/relationships/hyperlink" Target="https://www.securityinfowatch.com/access-identity/biometrics/article/21072152/ethics-and-biometric-identity"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hyperlink" Target="https://www.theguardian.com/technology/2017/aug/23/robot-funerals-priest-launched-softbank-humanoid-robot-pepper-live-streaming" TargetMode="External"/><Relationship Id="rId5" Type="http://schemas.openxmlformats.org/officeDocument/2006/relationships/hyperlink" Target="https://www.nytimes.com/2017/11/30/world/asia/japan-lonely-deaths-the-end.html?action=click&amp;module=Top%20Stories&amp;pgtype=Homepage&amp;_r=0" TargetMode="External"/><Relationship Id="rId4" Type="http://schemas.openxmlformats.org/officeDocument/2006/relationships/hyperlink" Target="https://www.japantimes.co.jp/news/2017/08/16/business/pepper-the-robot-to-don-buddhist-robe-for-its-new-funeral-services-rol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3969" y="834886"/>
            <a:ext cx="9228414" cy="2027583"/>
          </a:xfrm>
        </p:spPr>
        <p:txBody>
          <a:bodyPr>
            <a:normAutofit fontScale="90000"/>
          </a:bodyPr>
          <a:lstStyle/>
          <a:p>
            <a:r>
              <a:rPr lang="en-US" sz="4400" b="1" dirty="0">
                <a:solidFill>
                  <a:schemeClr val="accent6">
                    <a:lumMod val="60000"/>
                    <a:lumOff val="40000"/>
                  </a:schemeClr>
                </a:solidFill>
              </a:rPr>
              <a:t>PROFESSIONAL ETHICS CE 3142</a:t>
            </a:r>
            <a:br>
              <a:rPr lang="en-US" sz="4400" b="1" dirty="0">
                <a:solidFill>
                  <a:schemeClr val="accent1">
                    <a:lumMod val="50000"/>
                  </a:schemeClr>
                </a:solidFill>
              </a:rPr>
            </a:br>
            <a:br>
              <a:rPr lang="en-US" sz="4400" b="1" dirty="0">
                <a:solidFill>
                  <a:schemeClr val="accent1">
                    <a:lumMod val="50000"/>
                  </a:schemeClr>
                </a:solidFill>
              </a:rPr>
            </a:br>
            <a:r>
              <a:rPr lang="en-US" b="1" dirty="0"/>
              <a:t>Emerging ethical issues in the field of engineering</a:t>
            </a:r>
            <a:endParaRPr lang="en-US" dirty="0"/>
          </a:p>
        </p:txBody>
      </p:sp>
      <p:sp>
        <p:nvSpPr>
          <p:cNvPr id="3" name="Subtitle 2"/>
          <p:cNvSpPr>
            <a:spLocks noGrp="1"/>
          </p:cNvSpPr>
          <p:nvPr>
            <p:ph type="subTitle" idx="1"/>
          </p:nvPr>
        </p:nvSpPr>
        <p:spPr>
          <a:xfrm>
            <a:off x="1643216" y="4167252"/>
            <a:ext cx="7874002" cy="2385483"/>
          </a:xfrm>
        </p:spPr>
        <p:txBody>
          <a:bodyPr>
            <a:normAutofit fontScale="92500" lnSpcReduction="10000"/>
          </a:bodyPr>
          <a:lstStyle/>
          <a:p>
            <a:pPr algn="ctr"/>
            <a:r>
              <a:rPr lang="en-US" sz="2800" b="1" dirty="0"/>
              <a:t>Faculty of Engineering, </a:t>
            </a:r>
          </a:p>
          <a:p>
            <a:pPr algn="ctr"/>
            <a:r>
              <a:rPr lang="en-US" sz="2800" b="1" dirty="0"/>
              <a:t>The General Sir John Kotelawala </a:t>
            </a:r>
            <a:r>
              <a:rPr lang="en-US" sz="2800" b="1" dirty="0" err="1"/>
              <a:t>Defence</a:t>
            </a:r>
            <a:r>
              <a:rPr lang="en-US" sz="2800" b="1" dirty="0"/>
              <a:t> University </a:t>
            </a:r>
          </a:p>
          <a:p>
            <a:pPr algn="ctr"/>
            <a:endParaRPr lang="en-US" sz="2800" b="1" dirty="0"/>
          </a:p>
          <a:p>
            <a:endParaRPr lang="en-US" sz="2800" b="1" dirty="0">
              <a:solidFill>
                <a:schemeClr val="tx2">
                  <a:lumMod val="60000"/>
                  <a:lumOff val="40000"/>
                </a:schemeClr>
              </a:solidFill>
            </a:endParaRPr>
          </a:p>
          <a:p>
            <a:endParaRPr lang="en-US" sz="2400" b="1" dirty="0">
              <a:solidFill>
                <a:schemeClr val="tx2">
                  <a:lumMod val="60000"/>
                  <a:lumOff val="40000"/>
                </a:schemeClr>
              </a:solidFill>
            </a:endParaRPr>
          </a:p>
          <a:p>
            <a:pPr algn="ctr"/>
            <a:r>
              <a:rPr lang="en-US" sz="2800" b="1" dirty="0">
                <a:solidFill>
                  <a:schemeClr val="tx2">
                    <a:lumMod val="60000"/>
                    <a:lumOff val="40000"/>
                  </a:schemeClr>
                </a:solidFill>
              </a:rPr>
              <a:t>26</a:t>
            </a:r>
            <a:r>
              <a:rPr lang="en-US" sz="2800" b="1" baseline="30000" dirty="0">
                <a:solidFill>
                  <a:schemeClr val="tx2">
                    <a:lumMod val="60000"/>
                    <a:lumOff val="40000"/>
                  </a:schemeClr>
                </a:solidFill>
              </a:rPr>
              <a:t>th</a:t>
            </a:r>
            <a:r>
              <a:rPr lang="en-US" sz="2800" b="1" dirty="0">
                <a:solidFill>
                  <a:schemeClr val="tx2">
                    <a:lumMod val="60000"/>
                    <a:lumOff val="40000"/>
                  </a:schemeClr>
                </a:solidFill>
              </a:rPr>
              <a:t> April 2024</a:t>
            </a:r>
          </a:p>
        </p:txBody>
      </p:sp>
    </p:spTree>
    <p:extLst>
      <p:ext uri="{BB962C8B-B14F-4D97-AF65-F5344CB8AC3E}">
        <p14:creationId xmlns:p14="http://schemas.microsoft.com/office/powerpoint/2010/main" val="23030044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FVobokmWqe8"/>
          <p:cNvPicPr>
            <a:picLocks noRot="1" noChangeAspect="1"/>
          </p:cNvPicPr>
          <p:nvPr>
            <a:videoFile r:link="rId1"/>
          </p:nvPr>
        </p:nvPicPr>
        <p:blipFill>
          <a:blip r:embed="rId3"/>
          <a:stretch>
            <a:fillRect/>
          </a:stretch>
        </p:blipFill>
        <p:spPr>
          <a:xfrm>
            <a:off x="2446638" y="556063"/>
            <a:ext cx="7884770" cy="5860579"/>
          </a:xfrm>
          <a:prstGeom prst="rect">
            <a:avLst/>
          </a:prstGeom>
        </p:spPr>
      </p:pic>
    </p:spTree>
    <p:extLst>
      <p:ext uri="{BB962C8B-B14F-4D97-AF65-F5344CB8AC3E}">
        <p14:creationId xmlns:p14="http://schemas.microsoft.com/office/powerpoint/2010/main" val="10276766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473" y="114115"/>
            <a:ext cx="8534400" cy="866546"/>
          </a:xfrm>
        </p:spPr>
        <p:txBody>
          <a:bodyPr/>
          <a:lstStyle/>
          <a:p>
            <a:r>
              <a:rPr lang="en-US" b="1" dirty="0"/>
              <a:t>The </a:t>
            </a:r>
            <a:r>
              <a:rPr lang="en-US" b="1" dirty="0" err="1"/>
              <a:t>Textalyzer</a:t>
            </a:r>
            <a:endParaRPr lang="en-US" b="1" dirty="0"/>
          </a:p>
        </p:txBody>
      </p:sp>
      <p:sp>
        <p:nvSpPr>
          <p:cNvPr id="3" name="Content Placeholder 2"/>
          <p:cNvSpPr>
            <a:spLocks noGrp="1"/>
          </p:cNvSpPr>
          <p:nvPr>
            <p:ph idx="1"/>
          </p:nvPr>
        </p:nvSpPr>
        <p:spPr>
          <a:xfrm>
            <a:off x="750472" y="1126436"/>
            <a:ext cx="10845180" cy="5162458"/>
          </a:xfrm>
        </p:spPr>
        <p:txBody>
          <a:bodyPr>
            <a:normAutofit lnSpcReduction="10000"/>
          </a:bodyPr>
          <a:lstStyle/>
          <a:p>
            <a:r>
              <a:rPr lang="en-US" sz="2400" dirty="0">
                <a:solidFill>
                  <a:schemeClr val="tx1"/>
                </a:solidFill>
              </a:rPr>
              <a:t>Distracted driving is becoming increasingly problematic all over the world and automobile accident fatality rates have</a:t>
            </a:r>
            <a:r>
              <a:rPr lang="en-US" sz="2400" b="1" dirty="0">
                <a:solidFill>
                  <a:srgbClr val="FF0000"/>
                </a:solidFill>
              </a:rPr>
              <a:t> </a:t>
            </a:r>
            <a:r>
              <a:rPr lang="en-US" sz="2400" b="1" dirty="0">
                <a:solidFill>
                  <a:srgbClr val="FF0000"/>
                </a:solidFill>
                <a:hlinkClick r:id="rId2"/>
              </a:rPr>
              <a:t>increased dramatically</a:t>
            </a:r>
            <a:r>
              <a:rPr lang="en-US" sz="2400" dirty="0">
                <a:solidFill>
                  <a:schemeClr val="tx1"/>
                </a:solidFill>
              </a:rPr>
              <a:t> </a:t>
            </a:r>
          </a:p>
          <a:p>
            <a:r>
              <a:rPr lang="en-US" sz="2400" dirty="0">
                <a:solidFill>
                  <a:schemeClr val="tx1"/>
                </a:solidFill>
              </a:rPr>
              <a:t>The suspected culprit… </a:t>
            </a:r>
            <a:r>
              <a:rPr lang="en-US" sz="2400" b="1" dirty="0">
                <a:solidFill>
                  <a:srgbClr val="FF0000"/>
                </a:solidFill>
              </a:rPr>
              <a:t>texting and driving</a:t>
            </a:r>
            <a:r>
              <a:rPr lang="en-US" sz="2400" dirty="0">
                <a:solidFill>
                  <a:schemeClr val="tx1"/>
                </a:solidFill>
              </a:rPr>
              <a:t>. </a:t>
            </a:r>
          </a:p>
          <a:p>
            <a:r>
              <a:rPr lang="en-US" sz="2400" dirty="0">
                <a:solidFill>
                  <a:schemeClr val="tx1"/>
                </a:solidFill>
              </a:rPr>
              <a:t>Not only texting, but also </a:t>
            </a:r>
            <a:r>
              <a:rPr lang="en-US" sz="2400" dirty="0" err="1">
                <a:solidFill>
                  <a:schemeClr val="tx1"/>
                </a:solidFill>
              </a:rPr>
              <a:t>Snapchatting</a:t>
            </a:r>
            <a:r>
              <a:rPr lang="en-US" sz="2400" dirty="0">
                <a:solidFill>
                  <a:schemeClr val="tx1"/>
                </a:solidFill>
              </a:rPr>
              <a:t>, rifling through your playlist, checking e-mail, Tweeting, </a:t>
            </a:r>
            <a:r>
              <a:rPr lang="en-US" sz="2400" dirty="0" err="1">
                <a:solidFill>
                  <a:schemeClr val="tx1"/>
                </a:solidFill>
              </a:rPr>
              <a:t>Facebooking</a:t>
            </a:r>
            <a:r>
              <a:rPr lang="en-US" sz="2400" dirty="0">
                <a:solidFill>
                  <a:schemeClr val="tx1"/>
                </a:solidFill>
              </a:rPr>
              <a:t>, adjusting Google Maps, and scrolling through the Internet. </a:t>
            </a:r>
          </a:p>
          <a:p>
            <a:r>
              <a:rPr lang="en-US" sz="2400" dirty="0">
                <a:solidFill>
                  <a:schemeClr val="tx1"/>
                </a:solidFill>
              </a:rPr>
              <a:t>One proposed solution is a machine dubbed the </a:t>
            </a:r>
            <a:r>
              <a:rPr lang="en-US" sz="2400" b="1" dirty="0">
                <a:solidFill>
                  <a:schemeClr val="accent1">
                    <a:lumMod val="75000"/>
                  </a:schemeClr>
                </a:solidFill>
              </a:rPr>
              <a:t>“</a:t>
            </a:r>
            <a:r>
              <a:rPr lang="en-US" sz="2400" b="1" dirty="0" err="1">
                <a:solidFill>
                  <a:schemeClr val="accent1">
                    <a:lumMod val="75000"/>
                  </a:schemeClr>
                </a:solidFill>
              </a:rPr>
              <a:t>Textalyzer</a:t>
            </a:r>
            <a:r>
              <a:rPr lang="en-US" sz="2400" b="1" dirty="0">
                <a:solidFill>
                  <a:schemeClr val="accent1">
                    <a:lumMod val="75000"/>
                  </a:schemeClr>
                </a:solidFill>
              </a:rPr>
              <a:t>.”</a:t>
            </a:r>
            <a:r>
              <a:rPr lang="en-US" sz="2400" dirty="0">
                <a:solidFill>
                  <a:schemeClr val="tx1"/>
                </a:solidFill>
              </a:rPr>
              <a:t>, which would give police officers the ability to access a driver’s phone after a crash or traffic accident to see if they were using the device in the time leading up to the crash. The officer would plug </a:t>
            </a:r>
            <a:r>
              <a:rPr lang="en-US" sz="2400" b="1" dirty="0">
                <a:solidFill>
                  <a:schemeClr val="accent1">
                    <a:lumMod val="75000"/>
                  </a:schemeClr>
                </a:solidFill>
              </a:rPr>
              <a:t>the </a:t>
            </a:r>
            <a:r>
              <a:rPr lang="en-US" sz="2400" b="1" dirty="0" err="1">
                <a:solidFill>
                  <a:schemeClr val="accent1">
                    <a:lumMod val="75000"/>
                  </a:schemeClr>
                </a:solidFill>
              </a:rPr>
              <a:t>Textalyzer</a:t>
            </a:r>
            <a:r>
              <a:rPr lang="en-US" sz="2400" b="1" dirty="0">
                <a:solidFill>
                  <a:schemeClr val="accent1">
                    <a:lumMod val="75000"/>
                  </a:schemeClr>
                </a:solidFill>
              </a:rPr>
              <a:t> </a:t>
            </a:r>
            <a:r>
              <a:rPr lang="en-US" sz="2400" dirty="0">
                <a:solidFill>
                  <a:schemeClr val="tx1"/>
                </a:solidFill>
              </a:rPr>
              <a:t>into the driver’s cell phone and retrieve a history of what they’ve been up to.</a:t>
            </a:r>
          </a:p>
          <a:p>
            <a:pPr fontAlgn="base"/>
            <a:endParaRPr lang="en-US" sz="2400" dirty="0">
              <a:solidFill>
                <a:schemeClr val="tx1"/>
              </a:solidFill>
            </a:endParaRPr>
          </a:p>
          <a:p>
            <a:pPr fontAlgn="base"/>
            <a:r>
              <a:rPr lang="en-US" sz="2600" b="1" dirty="0">
                <a:solidFill>
                  <a:schemeClr val="tx1"/>
                </a:solidFill>
              </a:rPr>
              <a:t>We all want safer roads. Is this the only way to get them?</a:t>
            </a:r>
          </a:p>
          <a:p>
            <a:endParaRPr lang="en-US" dirty="0">
              <a:solidFill>
                <a:schemeClr val="tx1"/>
              </a:solidFill>
            </a:endParaRPr>
          </a:p>
        </p:txBody>
      </p:sp>
    </p:spTree>
    <p:extLst>
      <p:ext uri="{BB962C8B-B14F-4D97-AF65-F5344CB8AC3E}">
        <p14:creationId xmlns:p14="http://schemas.microsoft.com/office/powerpoint/2010/main" val="3065177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412" y="140620"/>
            <a:ext cx="8534400" cy="574998"/>
          </a:xfrm>
        </p:spPr>
        <p:txBody>
          <a:bodyPr>
            <a:normAutofit fontScale="90000"/>
          </a:bodyPr>
          <a:lstStyle/>
          <a:p>
            <a:pPr fontAlgn="base"/>
            <a:r>
              <a:rPr lang="en-US" b="1" dirty="0"/>
              <a:t>The </a:t>
            </a:r>
            <a:r>
              <a:rPr lang="en-US" b="1" dirty="0" err="1"/>
              <a:t>Textalyzer</a:t>
            </a:r>
            <a:endParaRPr lang="en-US" b="1" dirty="0"/>
          </a:p>
        </p:txBody>
      </p:sp>
      <p:pic>
        <p:nvPicPr>
          <p:cNvPr id="4" name="Content Placeholder 3"/>
          <p:cNvPicPr>
            <a:picLocks noGrp="1" noChangeAspect="1"/>
          </p:cNvPicPr>
          <p:nvPr>
            <p:ph idx="1"/>
          </p:nvPr>
        </p:nvPicPr>
        <p:blipFill>
          <a:blip r:embed="rId2"/>
          <a:stretch>
            <a:fillRect/>
          </a:stretch>
        </p:blipFill>
        <p:spPr>
          <a:xfrm>
            <a:off x="338772" y="3564834"/>
            <a:ext cx="5545193" cy="3034749"/>
          </a:xfrm>
          <a:prstGeom prst="rect">
            <a:avLst/>
          </a:prstGeom>
        </p:spPr>
      </p:pic>
      <p:sp>
        <p:nvSpPr>
          <p:cNvPr id="5" name="Rectangle 4"/>
          <p:cNvSpPr/>
          <p:nvPr/>
        </p:nvSpPr>
        <p:spPr>
          <a:xfrm>
            <a:off x="6096000" y="3183260"/>
            <a:ext cx="6096000" cy="3139321"/>
          </a:xfrm>
          <a:prstGeom prst="rect">
            <a:avLst/>
          </a:prstGeom>
        </p:spPr>
        <p:txBody>
          <a:bodyPr>
            <a:spAutoFit/>
          </a:bodyPr>
          <a:lstStyle/>
          <a:p>
            <a:r>
              <a:rPr lang="en-US" dirty="0">
                <a:solidFill>
                  <a:srgbClr val="FFFF00"/>
                </a:solidFill>
                <a:latin typeface="Open Sans"/>
              </a:rPr>
              <a:t> </a:t>
            </a:r>
            <a:r>
              <a:rPr lang="en-US" b="1" dirty="0">
                <a:solidFill>
                  <a:srgbClr val="FFFF00"/>
                </a:solidFill>
                <a:latin typeface="Open Sans"/>
              </a:rPr>
              <a:t>On April 26, 2014, at 8:33 AM, Courtney </a:t>
            </a:r>
            <a:r>
              <a:rPr lang="en-US" b="1" dirty="0" err="1">
                <a:solidFill>
                  <a:srgbClr val="FFFF00"/>
                </a:solidFill>
                <a:latin typeface="Open Sans"/>
              </a:rPr>
              <a:t>Sandord</a:t>
            </a:r>
            <a:r>
              <a:rPr lang="en-US" b="1" dirty="0">
                <a:solidFill>
                  <a:srgbClr val="FFFF00"/>
                </a:solidFill>
                <a:latin typeface="Open Sans"/>
              </a:rPr>
              <a:t> uploaded a </a:t>
            </a:r>
            <a:r>
              <a:rPr lang="en-US" b="1" dirty="0" err="1">
                <a:solidFill>
                  <a:srgbClr val="FFFF00"/>
                </a:solidFill>
                <a:latin typeface="Open Sans"/>
              </a:rPr>
              <a:t>selfie</a:t>
            </a:r>
            <a:r>
              <a:rPr lang="en-US" b="1" dirty="0">
                <a:solidFill>
                  <a:srgbClr val="FFFF00"/>
                </a:solidFill>
                <a:latin typeface="Open Sans"/>
              </a:rPr>
              <a:t> of herself on the social network website Facebook with the caption, “The Happy Song makes me so HAPPY”. </a:t>
            </a:r>
          </a:p>
          <a:p>
            <a:r>
              <a:rPr lang="en-US" b="1" dirty="0">
                <a:solidFill>
                  <a:srgbClr val="FFFF00"/>
                </a:solidFill>
                <a:latin typeface="Open Sans"/>
              </a:rPr>
              <a:t>Within one minute, at 8:34AM, her car crashed head-on with a truck, on impact, her car caught fire, and she perished. </a:t>
            </a:r>
          </a:p>
          <a:p>
            <a:r>
              <a:rPr lang="en-US" sz="2400" dirty="0">
                <a:solidFill>
                  <a:schemeClr val="tx2">
                    <a:lumMod val="60000"/>
                    <a:lumOff val="40000"/>
                  </a:schemeClr>
                </a:solidFill>
                <a:latin typeface="Open Sans"/>
              </a:rPr>
              <a:t>This again proves how careful all of us have to be on the road, and never to text/call/use mobile phone while driving.</a:t>
            </a:r>
            <a:endParaRPr lang="en-US" sz="2400" dirty="0">
              <a:solidFill>
                <a:schemeClr val="tx2">
                  <a:lumMod val="60000"/>
                  <a:lumOff val="40000"/>
                </a:schemeClr>
              </a:solidFill>
            </a:endParaRPr>
          </a:p>
        </p:txBody>
      </p:sp>
      <p:sp>
        <p:nvSpPr>
          <p:cNvPr id="6" name="Rectangle 5"/>
          <p:cNvSpPr/>
          <p:nvPr/>
        </p:nvSpPr>
        <p:spPr>
          <a:xfrm>
            <a:off x="424068" y="753432"/>
            <a:ext cx="11463131" cy="2308324"/>
          </a:xfrm>
          <a:prstGeom prst="rect">
            <a:avLst/>
          </a:prstGeom>
        </p:spPr>
        <p:txBody>
          <a:bodyPr wrap="square">
            <a:spAutoFit/>
          </a:bodyPr>
          <a:lstStyle/>
          <a:p>
            <a:pPr fontAlgn="base"/>
            <a:r>
              <a:rPr lang="en-US" b="1" dirty="0"/>
              <a:t>ETHICAL CONCERNS :  </a:t>
            </a:r>
          </a:p>
          <a:p>
            <a:pPr marL="285750" indent="-285750" fontAlgn="base">
              <a:buFont typeface="Arial" panose="020B0604020202020204" pitchFamily="34" charset="0"/>
              <a:buChar char="•"/>
            </a:pPr>
            <a:r>
              <a:rPr lang="en-US" b="1" dirty="0"/>
              <a:t>Violation of Fundamental Rights </a:t>
            </a:r>
          </a:p>
          <a:p>
            <a:pPr marL="742950" lvl="1" indent="-285750" fontAlgn="base">
              <a:buFont typeface="Arial" panose="020B0604020202020204" pitchFamily="34" charset="0"/>
              <a:buChar char="•"/>
            </a:pPr>
            <a:r>
              <a:rPr lang="en-US" b="1" dirty="0"/>
              <a:t>Does the use </a:t>
            </a:r>
            <a:r>
              <a:rPr lang="en-US" b="1" dirty="0" err="1"/>
              <a:t>ot</a:t>
            </a:r>
            <a:r>
              <a:rPr lang="en-US" b="1" dirty="0"/>
              <a:t> this device infringes on our right to be exempt from unreasonable searches and seizures. </a:t>
            </a:r>
          </a:p>
          <a:p>
            <a:pPr marL="742950" lvl="1" indent="-285750" fontAlgn="base">
              <a:buFont typeface="Arial" panose="020B0604020202020204" pitchFamily="34" charset="0"/>
              <a:buChar char="•"/>
            </a:pPr>
            <a:r>
              <a:rPr lang="en-US" b="1" dirty="0"/>
              <a:t>How it will be implemented,</a:t>
            </a:r>
          </a:p>
          <a:p>
            <a:pPr marL="742950" lvl="1" indent="-285750" fontAlgn="base">
              <a:buFont typeface="Arial" panose="020B0604020202020204" pitchFamily="34" charset="0"/>
              <a:buChar char="•"/>
            </a:pPr>
            <a:r>
              <a:rPr lang="en-US" b="1" dirty="0"/>
              <a:t>How the police will avoid profiling and unequal treatment while using it, </a:t>
            </a:r>
          </a:p>
          <a:p>
            <a:pPr marL="742950" lvl="1" indent="-285750" fontAlgn="base">
              <a:buFont typeface="Arial" panose="020B0604020202020204" pitchFamily="34" charset="0"/>
              <a:buChar char="•"/>
            </a:pPr>
            <a:r>
              <a:rPr lang="en-US" b="1" dirty="0"/>
              <a:t>What will happen to people who “fail” the scan, and </a:t>
            </a:r>
          </a:p>
          <a:p>
            <a:pPr marL="742950" lvl="1" indent="-285750" fontAlgn="base">
              <a:buFont typeface="Arial" panose="020B0604020202020204" pitchFamily="34" charset="0"/>
              <a:buChar char="•"/>
            </a:pPr>
            <a:r>
              <a:rPr lang="en-US" b="1" dirty="0"/>
              <a:t>How we can avoid seizing a phone used by a passenger instead of a driver.</a:t>
            </a:r>
          </a:p>
        </p:txBody>
      </p:sp>
    </p:spTree>
    <p:extLst>
      <p:ext uri="{BB962C8B-B14F-4D97-AF65-F5344CB8AC3E}">
        <p14:creationId xmlns:p14="http://schemas.microsoft.com/office/powerpoint/2010/main" val="73704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 calcmode="lin" valueType="num">
                                      <p:cBhvr additive="base">
                                        <p:cTn id="19"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 calcmode="lin" valueType="num">
                                      <p:cBhvr additive="base">
                                        <p:cTn id="2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1" end="1"/>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 calcmode="lin" valueType="num">
                                      <p:cBhvr additive="base">
                                        <p:cTn id="2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960" y="0"/>
            <a:ext cx="8534400" cy="813538"/>
          </a:xfrm>
        </p:spPr>
        <p:txBody>
          <a:bodyPr/>
          <a:lstStyle/>
          <a:p>
            <a:r>
              <a:rPr lang="en-US" b="1" dirty="0" err="1"/>
              <a:t>Ransomeware</a:t>
            </a:r>
            <a:endParaRPr lang="en-US" b="1" dirty="0"/>
          </a:p>
        </p:txBody>
      </p:sp>
      <p:pic>
        <p:nvPicPr>
          <p:cNvPr id="4" name="Content Placeholder 3"/>
          <p:cNvPicPr>
            <a:picLocks noGrp="1" noChangeAspect="1"/>
          </p:cNvPicPr>
          <p:nvPr>
            <p:ph idx="1"/>
          </p:nvPr>
        </p:nvPicPr>
        <p:blipFill>
          <a:blip r:embed="rId2"/>
          <a:stretch>
            <a:fillRect/>
          </a:stretch>
        </p:blipFill>
        <p:spPr>
          <a:xfrm>
            <a:off x="7938654" y="4156364"/>
            <a:ext cx="4253345" cy="2701636"/>
          </a:xfrm>
          <a:prstGeom prst="rect">
            <a:avLst/>
          </a:prstGeom>
        </p:spPr>
      </p:pic>
      <p:sp>
        <p:nvSpPr>
          <p:cNvPr id="5" name="Rectangle 4"/>
          <p:cNvSpPr/>
          <p:nvPr/>
        </p:nvSpPr>
        <p:spPr>
          <a:xfrm>
            <a:off x="443345" y="808526"/>
            <a:ext cx="11192063" cy="923330"/>
          </a:xfrm>
          <a:prstGeom prst="rect">
            <a:avLst/>
          </a:prstGeom>
        </p:spPr>
        <p:txBody>
          <a:bodyPr wrap="square">
            <a:spAutoFit/>
          </a:bodyPr>
          <a:lstStyle/>
          <a:p>
            <a:r>
              <a:rPr lang="en-US" dirty="0">
                <a:latin typeface="Verdana" panose="020B0604030504040204" pitchFamily="34" charset="0"/>
              </a:rPr>
              <a:t>At its most basic, </a:t>
            </a:r>
            <a:r>
              <a:rPr lang="en-US" b="1" dirty="0">
                <a:solidFill>
                  <a:schemeClr val="accent6">
                    <a:lumMod val="60000"/>
                    <a:lumOff val="40000"/>
                  </a:schemeClr>
                </a:solidFill>
                <a:latin typeface="Verdana" panose="020B0604030504040204" pitchFamily="34" charset="0"/>
              </a:rPr>
              <a:t>RANSOMWARE</a:t>
            </a:r>
            <a:r>
              <a:rPr lang="en-US" dirty="0">
                <a:latin typeface="Verdana" panose="020B0604030504040204" pitchFamily="34" charset="0"/>
              </a:rPr>
              <a:t> is like a virus that can get into your computer, system, or database, and encrypt your files so you can no longer read them. The </a:t>
            </a:r>
            <a:r>
              <a:rPr lang="en-US" dirty="0" err="1">
                <a:latin typeface="Verdana" panose="020B0604030504040204" pitchFamily="34" charset="0"/>
              </a:rPr>
              <a:t>ransomers</a:t>
            </a:r>
            <a:r>
              <a:rPr lang="en-US" dirty="0">
                <a:latin typeface="Verdana" panose="020B0604030504040204" pitchFamily="34" charset="0"/>
              </a:rPr>
              <a:t> then ask for money in return for the encryption key. </a:t>
            </a:r>
            <a:endParaRPr lang="en-US" dirty="0"/>
          </a:p>
        </p:txBody>
      </p:sp>
      <p:sp>
        <p:nvSpPr>
          <p:cNvPr id="6" name="Rectangle 5"/>
          <p:cNvSpPr/>
          <p:nvPr/>
        </p:nvSpPr>
        <p:spPr>
          <a:xfrm>
            <a:off x="471055" y="1748135"/>
            <a:ext cx="10978822" cy="646331"/>
          </a:xfrm>
          <a:prstGeom prst="rect">
            <a:avLst/>
          </a:prstGeom>
        </p:spPr>
        <p:txBody>
          <a:bodyPr wrap="square">
            <a:spAutoFit/>
          </a:bodyPr>
          <a:lstStyle/>
          <a:p>
            <a:r>
              <a:rPr lang="en-US" dirty="0">
                <a:solidFill>
                  <a:schemeClr val="accent3">
                    <a:lumMod val="20000"/>
                    <a:lumOff val="80000"/>
                  </a:schemeClr>
                </a:solidFill>
                <a:latin typeface="Verdana" panose="020B0604030504040204" pitchFamily="34" charset="0"/>
              </a:rPr>
              <a:t>In addition to making money, some malware uses ransom as a distraction while another program irrevocably erases your hard drive.</a:t>
            </a:r>
            <a:r>
              <a:rPr lang="en-US" dirty="0">
                <a:solidFill>
                  <a:srgbClr val="000000"/>
                </a:solidFill>
                <a:latin typeface="Verdana" panose="020B0604030504040204" pitchFamily="34" charset="0"/>
              </a:rPr>
              <a:t> </a:t>
            </a:r>
            <a:endParaRPr lang="en-US" dirty="0"/>
          </a:p>
        </p:txBody>
      </p:sp>
      <p:sp>
        <p:nvSpPr>
          <p:cNvPr id="8" name="Rectangle 7"/>
          <p:cNvSpPr/>
          <p:nvPr/>
        </p:nvSpPr>
        <p:spPr>
          <a:xfrm>
            <a:off x="498764" y="2401382"/>
            <a:ext cx="11454696" cy="923330"/>
          </a:xfrm>
          <a:prstGeom prst="rect">
            <a:avLst/>
          </a:prstGeom>
        </p:spPr>
        <p:txBody>
          <a:bodyPr wrap="square">
            <a:spAutoFit/>
          </a:bodyPr>
          <a:lstStyle/>
          <a:p>
            <a:r>
              <a:rPr lang="en-US" dirty="0">
                <a:solidFill>
                  <a:schemeClr val="accent4">
                    <a:lumMod val="20000"/>
                    <a:lumOff val="80000"/>
                  </a:schemeClr>
                </a:solidFill>
                <a:latin typeface="Verdana" panose="020B0604030504040204" pitchFamily="34" charset="0"/>
              </a:rPr>
              <a:t>The Dark Web currently has about 45,000 ads for </a:t>
            </a:r>
            <a:r>
              <a:rPr lang="en-US" b="1" dirty="0">
                <a:solidFill>
                  <a:schemeClr val="accent6">
                    <a:lumMod val="60000"/>
                    <a:lumOff val="40000"/>
                  </a:schemeClr>
                </a:solidFill>
                <a:latin typeface="Verdana" panose="020B0604030504040204" pitchFamily="34" charset="0"/>
              </a:rPr>
              <a:t>RANSOMWARE</a:t>
            </a:r>
            <a:r>
              <a:rPr lang="en-US" dirty="0">
                <a:solidFill>
                  <a:schemeClr val="accent4">
                    <a:lumMod val="20000"/>
                    <a:lumOff val="80000"/>
                  </a:schemeClr>
                </a:solidFill>
                <a:latin typeface="Verdana" panose="020B0604030504040204" pitchFamily="34" charset="0"/>
              </a:rPr>
              <a:t> for sale. A lot of it is designed to hit regular citizens. Since many of us blend our business and personal communications, the attacks can get pretty awkward. .</a:t>
            </a:r>
            <a:endParaRPr lang="en-US" dirty="0">
              <a:solidFill>
                <a:schemeClr val="accent4">
                  <a:lumMod val="20000"/>
                  <a:lumOff val="80000"/>
                </a:schemeClr>
              </a:solidFill>
            </a:endParaRPr>
          </a:p>
        </p:txBody>
      </p:sp>
      <p:sp>
        <p:nvSpPr>
          <p:cNvPr id="9" name="Rectangle 8"/>
          <p:cNvSpPr/>
          <p:nvPr/>
        </p:nvSpPr>
        <p:spPr>
          <a:xfrm>
            <a:off x="429491" y="3342287"/>
            <a:ext cx="7296526" cy="1200329"/>
          </a:xfrm>
          <a:prstGeom prst="rect">
            <a:avLst/>
          </a:prstGeom>
        </p:spPr>
        <p:txBody>
          <a:bodyPr wrap="square">
            <a:spAutoFit/>
          </a:bodyPr>
          <a:lstStyle/>
          <a:p>
            <a:r>
              <a:rPr lang="en-US" dirty="0">
                <a:solidFill>
                  <a:schemeClr val="accent6">
                    <a:lumMod val="20000"/>
                    <a:lumOff val="80000"/>
                  </a:schemeClr>
                </a:solidFill>
                <a:latin typeface="Verdana" panose="020B0604030504040204" pitchFamily="34" charset="0"/>
              </a:rPr>
              <a:t>Then there are the big attacks. The CEO of South Korean web design company was </a:t>
            </a:r>
            <a:r>
              <a:rPr lang="en-US" dirty="0">
                <a:solidFill>
                  <a:schemeClr val="accent6">
                    <a:lumMod val="20000"/>
                    <a:lumOff val="80000"/>
                  </a:schemeClr>
                </a:solidFill>
                <a:latin typeface="Verdana" panose="020B0604030504040204" pitchFamily="34" charset="0"/>
                <a:hlinkClick r:id="rId3"/>
              </a:rPr>
              <a:t>forced to pay $1 million</a:t>
            </a:r>
            <a:r>
              <a:rPr lang="en-US" dirty="0">
                <a:solidFill>
                  <a:schemeClr val="accent6">
                    <a:lumMod val="20000"/>
                    <a:lumOff val="80000"/>
                  </a:schemeClr>
                </a:solidFill>
                <a:latin typeface="Verdana" panose="020B0604030504040204" pitchFamily="34" charset="0"/>
              </a:rPr>
              <a:t> (converted into </a:t>
            </a:r>
            <a:r>
              <a:rPr lang="en-US" dirty="0" err="1">
                <a:solidFill>
                  <a:schemeClr val="accent6">
                    <a:lumMod val="20000"/>
                    <a:lumOff val="80000"/>
                  </a:schemeClr>
                </a:solidFill>
                <a:latin typeface="Verdana" panose="020B0604030504040204" pitchFamily="34" charset="0"/>
              </a:rPr>
              <a:t>Bitcoin</a:t>
            </a:r>
            <a:r>
              <a:rPr lang="en-US" dirty="0">
                <a:solidFill>
                  <a:schemeClr val="accent6">
                    <a:lumMod val="20000"/>
                    <a:lumOff val="80000"/>
                  </a:schemeClr>
                </a:solidFill>
                <a:latin typeface="Verdana" panose="020B0604030504040204" pitchFamily="34" charset="0"/>
              </a:rPr>
              <a:t>) to attackers when they stole his customers’ information this year. </a:t>
            </a:r>
            <a:endParaRPr lang="en-US" dirty="0">
              <a:solidFill>
                <a:schemeClr val="accent6">
                  <a:lumMod val="20000"/>
                  <a:lumOff val="80000"/>
                </a:schemeClr>
              </a:solidFill>
            </a:endParaRPr>
          </a:p>
        </p:txBody>
      </p:sp>
      <p:sp>
        <p:nvSpPr>
          <p:cNvPr id="10" name="Rectangle 9"/>
          <p:cNvSpPr/>
          <p:nvPr/>
        </p:nvSpPr>
        <p:spPr>
          <a:xfrm>
            <a:off x="498764" y="4544344"/>
            <a:ext cx="7187496" cy="923330"/>
          </a:xfrm>
          <a:prstGeom prst="rect">
            <a:avLst/>
          </a:prstGeom>
        </p:spPr>
        <p:txBody>
          <a:bodyPr wrap="square">
            <a:spAutoFit/>
          </a:bodyPr>
          <a:lstStyle/>
          <a:p>
            <a:r>
              <a:rPr lang="en-US" dirty="0">
                <a:solidFill>
                  <a:schemeClr val="tx1">
                    <a:lumMod val="95000"/>
                  </a:schemeClr>
                </a:solidFill>
                <a:latin typeface="Verdana" panose="020B0604030504040204" pitchFamily="34" charset="0"/>
              </a:rPr>
              <a:t>Ransoms are often paid in </a:t>
            </a:r>
            <a:r>
              <a:rPr lang="en-US" dirty="0" err="1">
                <a:solidFill>
                  <a:schemeClr val="tx1">
                    <a:lumMod val="95000"/>
                  </a:schemeClr>
                </a:solidFill>
                <a:latin typeface="Verdana" panose="020B0604030504040204" pitchFamily="34" charset="0"/>
              </a:rPr>
              <a:t>Bitcoin</a:t>
            </a:r>
            <a:r>
              <a:rPr lang="en-US" dirty="0">
                <a:solidFill>
                  <a:schemeClr val="tx1">
                    <a:lumMod val="95000"/>
                  </a:schemeClr>
                </a:solidFill>
                <a:latin typeface="Verdana" panose="020B0604030504040204" pitchFamily="34" charset="0"/>
              </a:rPr>
              <a:t> because it is protected by </a:t>
            </a:r>
            <a:r>
              <a:rPr lang="en-US" dirty="0" err="1">
                <a:solidFill>
                  <a:schemeClr val="tx1">
                    <a:lumMod val="95000"/>
                  </a:schemeClr>
                </a:solidFill>
                <a:latin typeface="Verdana" panose="020B0604030504040204" pitchFamily="34" charset="0"/>
              </a:rPr>
              <a:t>blockchain</a:t>
            </a:r>
            <a:r>
              <a:rPr lang="en-US" dirty="0">
                <a:solidFill>
                  <a:schemeClr val="tx1">
                    <a:lumMod val="95000"/>
                  </a:schemeClr>
                </a:solidFill>
                <a:latin typeface="Verdana" panose="020B0604030504040204" pitchFamily="34" charset="0"/>
              </a:rPr>
              <a:t> technology, so there’s no way to trace the money</a:t>
            </a:r>
            <a:r>
              <a:rPr lang="en-US" dirty="0">
                <a:solidFill>
                  <a:srgbClr val="000000"/>
                </a:solidFill>
                <a:latin typeface="Verdana" panose="020B0604030504040204" pitchFamily="34" charset="0"/>
              </a:rPr>
              <a:t>.</a:t>
            </a:r>
            <a:endParaRPr lang="en-US" dirty="0"/>
          </a:p>
        </p:txBody>
      </p:sp>
      <p:sp>
        <p:nvSpPr>
          <p:cNvPr id="11" name="Rectangle 10"/>
          <p:cNvSpPr/>
          <p:nvPr/>
        </p:nvSpPr>
        <p:spPr>
          <a:xfrm>
            <a:off x="556591" y="5485249"/>
            <a:ext cx="6096000" cy="1323439"/>
          </a:xfrm>
          <a:prstGeom prst="rect">
            <a:avLst/>
          </a:prstGeom>
        </p:spPr>
        <p:txBody>
          <a:bodyPr>
            <a:spAutoFit/>
          </a:bodyPr>
          <a:lstStyle/>
          <a:p>
            <a:r>
              <a:rPr lang="en-US" sz="2000" b="1" dirty="0">
                <a:solidFill>
                  <a:schemeClr val="accent2">
                    <a:lumMod val="20000"/>
                    <a:lumOff val="80000"/>
                  </a:schemeClr>
                </a:solidFill>
                <a:latin typeface="Verdana" panose="020B0604030504040204" pitchFamily="34" charset="0"/>
              </a:rPr>
              <a:t>Google found evidence that attackers have made about $25 million over the last two years, enough to make it a profitable business venture</a:t>
            </a:r>
            <a:endParaRPr lang="en-US" sz="2000" b="1" dirty="0">
              <a:solidFill>
                <a:schemeClr val="accent2">
                  <a:lumMod val="20000"/>
                  <a:lumOff val="80000"/>
                </a:schemeClr>
              </a:solidFill>
            </a:endParaRPr>
          </a:p>
        </p:txBody>
      </p:sp>
    </p:spTree>
    <p:extLst>
      <p:ext uri="{BB962C8B-B14F-4D97-AF65-F5344CB8AC3E}">
        <p14:creationId xmlns:p14="http://schemas.microsoft.com/office/powerpoint/2010/main" val="2855369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 calcmode="lin" valueType="num">
                                      <p:cBhvr additive="base">
                                        <p:cTn id="19"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 calcmode="lin" valueType="num">
                                      <p:cBhvr additive="base">
                                        <p:cTn id="25"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anim calcmode="lin" valueType="num">
                                      <p:cBhvr additive="base">
                                        <p:cTn id="31"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12026"/>
            <a:ext cx="10363200" cy="914400"/>
          </a:xfrm>
        </p:spPr>
        <p:txBody>
          <a:bodyPr/>
          <a:lstStyle/>
          <a:p>
            <a:r>
              <a:rPr lang="en-US" dirty="0"/>
              <a:t>BIOMETRIC Technology</a:t>
            </a:r>
          </a:p>
        </p:txBody>
      </p:sp>
      <p:sp>
        <p:nvSpPr>
          <p:cNvPr id="3" name="Content Placeholder 2"/>
          <p:cNvSpPr>
            <a:spLocks noGrp="1"/>
          </p:cNvSpPr>
          <p:nvPr>
            <p:ph idx="1"/>
          </p:nvPr>
        </p:nvSpPr>
        <p:spPr>
          <a:xfrm>
            <a:off x="1219200" y="1126426"/>
            <a:ext cx="10363200" cy="5502974"/>
          </a:xfrm>
        </p:spPr>
        <p:txBody>
          <a:bodyPr>
            <a:normAutofit fontScale="92500" lnSpcReduction="10000"/>
          </a:bodyPr>
          <a:lstStyle/>
          <a:p>
            <a:r>
              <a:rPr lang="en-US" dirty="0"/>
              <a:t>Humans are unique, and this feature has been used  for many years t0 identify people e.g. finger-prints</a:t>
            </a:r>
          </a:p>
          <a:p>
            <a:r>
              <a:rPr lang="en-US" dirty="0"/>
              <a:t>In recent times with the growth of IT, electronics and allied technologies, more sophisticated means have been developed </a:t>
            </a:r>
          </a:p>
          <a:p>
            <a:pPr marL="68580" indent="0">
              <a:buNone/>
            </a:pPr>
            <a:r>
              <a:rPr lang="en-US" dirty="0"/>
              <a:t>     - facial, voice, palm, eye, finger, </a:t>
            </a:r>
            <a:r>
              <a:rPr lang="en-US" dirty="0" err="1"/>
              <a:t>etc</a:t>
            </a:r>
            <a:r>
              <a:rPr lang="en-US" dirty="0"/>
              <a:t> </a:t>
            </a:r>
          </a:p>
          <a:p>
            <a:r>
              <a:rPr lang="en-US" dirty="0"/>
              <a:t>Biometrics represents a huge advancement from the old use of paper documentation like ID cards, passports, and visas. Biometrics provide a very convenient form of identity. </a:t>
            </a:r>
          </a:p>
          <a:p>
            <a:r>
              <a:rPr lang="en-US" dirty="0"/>
              <a:t>Biometrics are also unique. Unlike your name, your fingerprints, irises, and face are identifiers that belong to you and no one else. IDs or docs can be forged, and passwords can be breached. It’s much harder for a would-be identity thief to capture and use your biometric signature.</a:t>
            </a:r>
          </a:p>
          <a:p>
            <a:pPr marL="68580" indent="0">
              <a:buNone/>
            </a:pPr>
            <a:endParaRPr lang="en-US" dirty="0"/>
          </a:p>
        </p:txBody>
      </p:sp>
    </p:spTree>
    <p:extLst>
      <p:ext uri="{BB962C8B-B14F-4D97-AF65-F5344CB8AC3E}">
        <p14:creationId xmlns:p14="http://schemas.microsoft.com/office/powerpoint/2010/main" val="282547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1000"/>
                                        <p:tgtEl>
                                          <p:spTgt spid="3">
                                            <p:txEl>
                                              <p:pRg st="4" end="4"/>
                                            </p:txEl>
                                          </p:spTgt>
                                        </p:tgtEl>
                                      </p:cBhvr>
                                    </p:animEffect>
                                    <p:anim calcmode="lin" valueType="num">
                                      <p:cBhvr>
                                        <p:cTn id="3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2026"/>
            <a:ext cx="10972800" cy="914400"/>
          </a:xfrm>
        </p:spPr>
        <p:txBody>
          <a:bodyPr/>
          <a:lstStyle/>
          <a:p>
            <a:r>
              <a:rPr lang="en-US" dirty="0"/>
              <a:t>BIOMETRIC Technology</a:t>
            </a:r>
          </a:p>
        </p:txBody>
      </p:sp>
      <p:pic>
        <p:nvPicPr>
          <p:cNvPr id="4" name="Content Placeholder 3"/>
          <p:cNvPicPr>
            <a:picLocks noGrp="1" noChangeAspect="1"/>
          </p:cNvPicPr>
          <p:nvPr>
            <p:ph sz="half" idx="1"/>
          </p:nvPr>
        </p:nvPicPr>
        <p:blipFill>
          <a:blip r:embed="rId2"/>
          <a:stretch>
            <a:fillRect/>
          </a:stretch>
        </p:blipFill>
        <p:spPr>
          <a:xfrm>
            <a:off x="190500" y="1643063"/>
            <a:ext cx="5384800" cy="4080866"/>
          </a:xfrm>
          <a:prstGeom prst="rect">
            <a:avLst/>
          </a:prstGeom>
        </p:spPr>
      </p:pic>
      <p:sp>
        <p:nvSpPr>
          <p:cNvPr id="5" name="Content Placeholder 4"/>
          <p:cNvSpPr>
            <a:spLocks noGrp="1"/>
          </p:cNvSpPr>
          <p:nvPr>
            <p:ph sz="half" idx="2"/>
          </p:nvPr>
        </p:nvSpPr>
        <p:spPr>
          <a:xfrm>
            <a:off x="6197600" y="1643063"/>
            <a:ext cx="5384800" cy="4525963"/>
          </a:xfrm>
        </p:spPr>
        <p:txBody>
          <a:bodyPr>
            <a:normAutofit lnSpcReduction="10000"/>
          </a:bodyPr>
          <a:lstStyle/>
          <a:p>
            <a:r>
              <a:rPr lang="en-US" dirty="0"/>
              <a:t>A </a:t>
            </a:r>
            <a:r>
              <a:rPr lang="en-US" b="1" dirty="0">
                <a:solidFill>
                  <a:srgbClr val="FFFF00"/>
                </a:solidFill>
              </a:rPr>
              <a:t>facial recognition </a:t>
            </a:r>
            <a:r>
              <a:rPr lang="en-US" dirty="0"/>
              <a:t>system is a computer application for automatically identifying or verifying a person from a two- or three-dimensional digital image or a frame from a video source. It is typically used in security systems alone or in combination with other factors. Can also be used to perform liveness detection. </a:t>
            </a:r>
          </a:p>
        </p:txBody>
      </p:sp>
    </p:spTree>
    <p:extLst>
      <p:ext uri="{BB962C8B-B14F-4D97-AF65-F5344CB8AC3E}">
        <p14:creationId xmlns:p14="http://schemas.microsoft.com/office/powerpoint/2010/main" val="3105685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19200" y="0"/>
            <a:ext cx="10363200" cy="914400"/>
          </a:xfrm>
        </p:spPr>
        <p:txBody>
          <a:bodyPr/>
          <a:lstStyle/>
          <a:p>
            <a:r>
              <a:rPr lang="en-US" dirty="0"/>
              <a:t>BIOMETRIC Technology – Ethical Issues</a:t>
            </a:r>
          </a:p>
        </p:txBody>
      </p:sp>
      <p:sp>
        <p:nvSpPr>
          <p:cNvPr id="6" name="Content Placeholder 5"/>
          <p:cNvSpPr>
            <a:spLocks noGrp="1"/>
          </p:cNvSpPr>
          <p:nvPr>
            <p:ph idx="1"/>
          </p:nvPr>
        </p:nvSpPr>
        <p:spPr>
          <a:xfrm>
            <a:off x="1093381" y="914400"/>
            <a:ext cx="10614837" cy="5943600"/>
          </a:xfrm>
        </p:spPr>
        <p:txBody>
          <a:bodyPr>
            <a:normAutofit fontScale="85000" lnSpcReduction="10000"/>
          </a:bodyPr>
          <a:lstStyle/>
          <a:p>
            <a:r>
              <a:rPr lang="en-US" dirty="0"/>
              <a:t>the downsides of biometrics – the stunning lack of privacy and consumer protection.</a:t>
            </a:r>
          </a:p>
          <a:p>
            <a:r>
              <a:rPr lang="en-US" dirty="0"/>
              <a:t>Privacy issues are at the heart of the ethical issues of biometrics</a:t>
            </a:r>
          </a:p>
          <a:p>
            <a:pPr lvl="1"/>
            <a:r>
              <a:rPr lang="en-US" dirty="0"/>
              <a:t>(</a:t>
            </a:r>
            <a:r>
              <a:rPr lang="en-US" dirty="0" err="1"/>
              <a:t>i</a:t>
            </a:r>
            <a:r>
              <a:rPr lang="en-US" dirty="0"/>
              <a:t>) personal, not others, public or group; </a:t>
            </a:r>
          </a:p>
          <a:p>
            <a:pPr lvl="1"/>
            <a:r>
              <a:rPr lang="en-US" dirty="0"/>
              <a:t>(ii) unwilling to let others know, or others cannot interfere.</a:t>
            </a:r>
          </a:p>
          <a:p>
            <a:pPr lvl="1"/>
            <a:r>
              <a:rPr lang="en-US" dirty="0"/>
              <a:t>Since biometrics are permanent, difficult to change, and generally visible to others, once they are </a:t>
            </a:r>
            <a:r>
              <a:rPr lang="en-US" dirty="0">
                <a:solidFill>
                  <a:srgbClr val="FFC000"/>
                </a:solidFill>
              </a:rPr>
              <a:t>leaked or forged</a:t>
            </a:r>
            <a:r>
              <a:rPr lang="en-US" dirty="0"/>
              <a:t>, they cannot be </a:t>
            </a:r>
            <a:r>
              <a:rPr lang="en-US" dirty="0">
                <a:solidFill>
                  <a:srgbClr val="FFC000"/>
                </a:solidFill>
              </a:rPr>
              <a:t>reset</a:t>
            </a:r>
            <a:r>
              <a:rPr lang="en-US" dirty="0"/>
              <a:t>, which poses a greater security risk and aggravated privacy issues. Therefore, </a:t>
            </a:r>
            <a:r>
              <a:rPr lang="en-US" b="1" dirty="0">
                <a:solidFill>
                  <a:schemeClr val="accent2">
                    <a:lumMod val="60000"/>
                    <a:lumOff val="40000"/>
                  </a:schemeClr>
                </a:solidFill>
              </a:rPr>
              <a:t>biometric information should be treated as sensitive data</a:t>
            </a:r>
          </a:p>
          <a:p>
            <a:r>
              <a:rPr lang="en-US" dirty="0"/>
              <a:t>Autonomy - exercising autonomy involves informed consent . </a:t>
            </a:r>
          </a:p>
          <a:p>
            <a:pPr lvl="1"/>
            <a:r>
              <a:rPr lang="en-US" dirty="0"/>
              <a:t>At present, personal information (including biometric information) is secretly collected without the knowledge of individuals due to advances in surveillance technology and the potential for remote sensing of certain biometric technologies.</a:t>
            </a:r>
          </a:p>
          <a:p>
            <a:pPr lvl="1"/>
            <a:r>
              <a:rPr lang="en-US" dirty="0"/>
              <a:t>(</a:t>
            </a:r>
            <a:r>
              <a:rPr lang="en-US" dirty="0" err="1"/>
              <a:t>i</a:t>
            </a:r>
            <a:r>
              <a:rPr lang="en-US" dirty="0"/>
              <a:t>) should have informed consent in the application,</a:t>
            </a:r>
          </a:p>
          <a:p>
            <a:pPr lvl="1"/>
            <a:r>
              <a:rPr lang="en-US" dirty="0"/>
              <a:t>(ii) should be fully informed of potential risks; and</a:t>
            </a:r>
          </a:p>
          <a:p>
            <a:pPr lvl="1"/>
            <a:r>
              <a:rPr lang="en-US" dirty="0"/>
              <a:t>(ii) be able to understand the possible affects of their actions</a:t>
            </a:r>
            <a:endParaRPr lang="en-US" b="1" dirty="0">
              <a:solidFill>
                <a:schemeClr val="accent2">
                  <a:lumMod val="60000"/>
                  <a:lumOff val="40000"/>
                </a:schemeClr>
              </a:solidFill>
            </a:endParaRPr>
          </a:p>
        </p:txBody>
      </p:sp>
    </p:spTree>
    <p:extLst>
      <p:ext uri="{BB962C8B-B14F-4D97-AF65-F5344CB8AC3E}">
        <p14:creationId xmlns:p14="http://schemas.microsoft.com/office/powerpoint/2010/main" val="4254660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1000"/>
                                        <p:tgtEl>
                                          <p:spTgt spid="6">
                                            <p:txEl>
                                              <p:pRg st="2" end="2"/>
                                            </p:txEl>
                                          </p:spTgt>
                                        </p:tgtEl>
                                      </p:cBhvr>
                                    </p:animEffect>
                                    <p:anim calcmode="lin" valueType="num">
                                      <p:cBhvr>
                                        <p:cTn id="20"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fade">
                                      <p:cBhvr>
                                        <p:cTn id="24" dur="1000"/>
                                        <p:tgtEl>
                                          <p:spTgt spid="6">
                                            <p:txEl>
                                              <p:pRg st="3" end="3"/>
                                            </p:txEl>
                                          </p:spTgt>
                                        </p:tgtEl>
                                      </p:cBhvr>
                                    </p:animEffect>
                                    <p:anim calcmode="lin" valueType="num">
                                      <p:cBhvr>
                                        <p:cTn id="25"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6">
                                            <p:txEl>
                                              <p:pRg st="4" end="4"/>
                                            </p:txEl>
                                          </p:spTgt>
                                        </p:tgtEl>
                                        <p:attrNameLst>
                                          <p:attrName>style.visibility</p:attrName>
                                        </p:attrNameLst>
                                      </p:cBhvr>
                                      <p:to>
                                        <p:strVal val="visible"/>
                                      </p:to>
                                    </p:set>
                                    <p:animEffect transition="in" filter="fade">
                                      <p:cBhvr>
                                        <p:cTn id="29" dur="1000"/>
                                        <p:tgtEl>
                                          <p:spTgt spid="6">
                                            <p:txEl>
                                              <p:pRg st="4" end="4"/>
                                            </p:txEl>
                                          </p:spTgt>
                                        </p:tgtEl>
                                      </p:cBhvr>
                                    </p:animEffect>
                                    <p:anim calcmode="lin" valueType="num">
                                      <p:cBhvr>
                                        <p:cTn id="30"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6">
                                            <p:txEl>
                                              <p:pRg st="5" end="5"/>
                                            </p:txEl>
                                          </p:spTgt>
                                        </p:tgtEl>
                                        <p:attrNameLst>
                                          <p:attrName>style.visibility</p:attrName>
                                        </p:attrNameLst>
                                      </p:cBhvr>
                                      <p:to>
                                        <p:strVal val="visible"/>
                                      </p:to>
                                    </p:set>
                                    <p:animEffect transition="in" filter="fade">
                                      <p:cBhvr>
                                        <p:cTn id="36" dur="1000"/>
                                        <p:tgtEl>
                                          <p:spTgt spid="6">
                                            <p:txEl>
                                              <p:pRg st="5" end="5"/>
                                            </p:txEl>
                                          </p:spTgt>
                                        </p:tgtEl>
                                      </p:cBhvr>
                                    </p:animEffect>
                                    <p:anim calcmode="lin" valueType="num">
                                      <p:cBhvr>
                                        <p:cTn id="37"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6">
                                            <p:txEl>
                                              <p:pRg st="5" end="5"/>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6">
                                            <p:txEl>
                                              <p:pRg st="6" end="6"/>
                                            </p:txEl>
                                          </p:spTgt>
                                        </p:tgtEl>
                                        <p:attrNameLst>
                                          <p:attrName>style.visibility</p:attrName>
                                        </p:attrNameLst>
                                      </p:cBhvr>
                                      <p:to>
                                        <p:strVal val="visible"/>
                                      </p:to>
                                    </p:set>
                                    <p:animEffect transition="in" filter="fade">
                                      <p:cBhvr>
                                        <p:cTn id="41" dur="1000"/>
                                        <p:tgtEl>
                                          <p:spTgt spid="6">
                                            <p:txEl>
                                              <p:pRg st="6" end="6"/>
                                            </p:txEl>
                                          </p:spTgt>
                                        </p:tgtEl>
                                      </p:cBhvr>
                                    </p:animEffect>
                                    <p:anim calcmode="lin" valueType="num">
                                      <p:cBhvr>
                                        <p:cTn id="42"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6">
                                            <p:txEl>
                                              <p:pRg st="7" end="7"/>
                                            </p:txEl>
                                          </p:spTgt>
                                        </p:tgtEl>
                                        <p:attrNameLst>
                                          <p:attrName>style.visibility</p:attrName>
                                        </p:attrNameLst>
                                      </p:cBhvr>
                                      <p:to>
                                        <p:strVal val="visible"/>
                                      </p:to>
                                    </p:set>
                                    <p:animEffect transition="in" filter="fade">
                                      <p:cBhvr>
                                        <p:cTn id="48" dur="1000"/>
                                        <p:tgtEl>
                                          <p:spTgt spid="6">
                                            <p:txEl>
                                              <p:pRg st="7" end="7"/>
                                            </p:txEl>
                                          </p:spTgt>
                                        </p:tgtEl>
                                      </p:cBhvr>
                                    </p:animEffect>
                                    <p:anim calcmode="lin" valueType="num">
                                      <p:cBhvr>
                                        <p:cTn id="49"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50" dur="1000" fill="hold"/>
                                        <p:tgtEl>
                                          <p:spTgt spid="6">
                                            <p:txEl>
                                              <p:pRg st="7" end="7"/>
                                            </p:txEl>
                                          </p:spTgt>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6">
                                            <p:txEl>
                                              <p:pRg st="8" end="8"/>
                                            </p:txEl>
                                          </p:spTgt>
                                        </p:tgtEl>
                                        <p:attrNameLst>
                                          <p:attrName>style.visibility</p:attrName>
                                        </p:attrNameLst>
                                      </p:cBhvr>
                                      <p:to>
                                        <p:strVal val="visible"/>
                                      </p:to>
                                    </p:set>
                                    <p:animEffect transition="in" filter="fade">
                                      <p:cBhvr>
                                        <p:cTn id="53" dur="1000"/>
                                        <p:tgtEl>
                                          <p:spTgt spid="6">
                                            <p:txEl>
                                              <p:pRg st="8" end="8"/>
                                            </p:txEl>
                                          </p:spTgt>
                                        </p:tgtEl>
                                      </p:cBhvr>
                                    </p:animEffect>
                                    <p:anim calcmode="lin" valueType="num">
                                      <p:cBhvr>
                                        <p:cTn id="54"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55" dur="1000" fill="hold"/>
                                        <p:tgtEl>
                                          <p:spTgt spid="6">
                                            <p:txEl>
                                              <p:pRg st="8" end="8"/>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6">
                                            <p:txEl>
                                              <p:pRg st="9" end="9"/>
                                            </p:txEl>
                                          </p:spTgt>
                                        </p:tgtEl>
                                        <p:attrNameLst>
                                          <p:attrName>style.visibility</p:attrName>
                                        </p:attrNameLst>
                                      </p:cBhvr>
                                      <p:to>
                                        <p:strVal val="visible"/>
                                      </p:to>
                                    </p:set>
                                    <p:animEffect transition="in" filter="fade">
                                      <p:cBhvr>
                                        <p:cTn id="58" dur="1000"/>
                                        <p:tgtEl>
                                          <p:spTgt spid="6">
                                            <p:txEl>
                                              <p:pRg st="9" end="9"/>
                                            </p:txEl>
                                          </p:spTgt>
                                        </p:tgtEl>
                                      </p:cBhvr>
                                    </p:animEffect>
                                    <p:anim calcmode="lin" valueType="num">
                                      <p:cBhvr>
                                        <p:cTn id="59"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60" dur="1000" fill="hold"/>
                                        <p:tgtEl>
                                          <p:spTgt spid="6">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428" y="0"/>
            <a:ext cx="11216241" cy="887896"/>
          </a:xfrm>
        </p:spPr>
        <p:txBody>
          <a:bodyPr/>
          <a:lstStyle/>
          <a:p>
            <a:r>
              <a:rPr lang="en-US" b="1" dirty="0"/>
              <a:t>Self-driving cars</a:t>
            </a:r>
          </a:p>
        </p:txBody>
      </p:sp>
      <p:sp>
        <p:nvSpPr>
          <p:cNvPr id="3" name="Content Placeholder 2"/>
          <p:cNvSpPr>
            <a:spLocks noGrp="1"/>
          </p:cNvSpPr>
          <p:nvPr>
            <p:ph idx="1"/>
          </p:nvPr>
        </p:nvSpPr>
        <p:spPr>
          <a:xfrm>
            <a:off x="302699" y="665020"/>
            <a:ext cx="11242745" cy="3004456"/>
          </a:xfrm>
        </p:spPr>
        <p:txBody>
          <a:bodyPr>
            <a:noAutofit/>
          </a:bodyPr>
          <a:lstStyle/>
          <a:p>
            <a:r>
              <a:rPr lang="en-US" sz="2400" dirty="0">
                <a:solidFill>
                  <a:schemeClr val="accent5">
                    <a:lumMod val="20000"/>
                    <a:lumOff val="80000"/>
                  </a:schemeClr>
                </a:solidFill>
              </a:rPr>
              <a:t>A self-driving car carrying a family of four on a rural two-lane highway spots a bouncing ball ahead. As the vehicle approaches a child runs out to retrieve the ball. Should the car risk its passengers’ lives by swerving to the side—where the edge of the road meets a steep cliff? Or should the car continue on its path, ensuring its passengers’ safety at the child’s expense </a:t>
            </a:r>
            <a:r>
              <a:rPr lang="en-US" dirty="0">
                <a:solidFill>
                  <a:schemeClr val="accent5">
                    <a:lumMod val="20000"/>
                    <a:lumOff val="80000"/>
                  </a:schemeClr>
                </a:solidFill>
              </a:rPr>
              <a:t>??</a:t>
            </a:r>
          </a:p>
          <a:p>
            <a:endParaRPr lang="en-US" sz="2000" b="1" dirty="0">
              <a:solidFill>
                <a:schemeClr val="accent3">
                  <a:lumMod val="20000"/>
                  <a:lumOff val="80000"/>
                </a:schemeClr>
              </a:solidFill>
            </a:endParaRPr>
          </a:p>
          <a:p>
            <a:r>
              <a:rPr lang="en-US" sz="2400" b="1" dirty="0">
                <a:solidFill>
                  <a:schemeClr val="accent3">
                    <a:lumMod val="20000"/>
                    <a:lumOff val="80000"/>
                  </a:schemeClr>
                </a:solidFill>
              </a:rPr>
              <a:t>Should the vehicle be programmed to crash into something </a:t>
            </a:r>
          </a:p>
          <a:p>
            <a:r>
              <a:rPr lang="en-US" sz="2400" b="1" dirty="0">
                <a:solidFill>
                  <a:schemeClr val="accent3">
                    <a:lumMod val="20000"/>
                    <a:lumOff val="80000"/>
                  </a:schemeClr>
                </a:solidFill>
              </a:rPr>
              <a:t>rather than run over pedestrians, even if that </a:t>
            </a:r>
          </a:p>
          <a:p>
            <a:r>
              <a:rPr lang="en-US" sz="2400" b="1" dirty="0">
                <a:solidFill>
                  <a:schemeClr val="accent3">
                    <a:lumMod val="20000"/>
                    <a:lumOff val="80000"/>
                  </a:schemeClr>
                </a:solidFill>
              </a:rPr>
              <a:t>meant killing the vehicle’s passengers </a:t>
            </a:r>
            <a:r>
              <a:rPr lang="en-US" b="1" dirty="0">
                <a:solidFill>
                  <a:schemeClr val="accent3">
                    <a:lumMod val="20000"/>
                    <a:lumOff val="80000"/>
                  </a:schemeClr>
                </a:solidFill>
              </a:rPr>
              <a:t>??</a:t>
            </a:r>
          </a:p>
          <a:p>
            <a:endParaRPr lang="en-US" dirty="0"/>
          </a:p>
          <a:p>
            <a:r>
              <a:rPr lang="en-US" sz="2400" b="1" i="1" dirty="0">
                <a:solidFill>
                  <a:schemeClr val="accent4">
                    <a:lumMod val="20000"/>
                    <a:lumOff val="80000"/>
                  </a:schemeClr>
                </a:solidFill>
              </a:rPr>
              <a:t>The algorithms that control [autonomous vehicles] </a:t>
            </a:r>
          </a:p>
          <a:p>
            <a:r>
              <a:rPr lang="en-US" sz="2400" b="1" i="1" dirty="0">
                <a:solidFill>
                  <a:schemeClr val="accent4">
                    <a:lumMod val="20000"/>
                    <a:lumOff val="80000"/>
                  </a:schemeClr>
                </a:solidFill>
              </a:rPr>
              <a:t>will need to embed moral principles guiding their</a:t>
            </a:r>
          </a:p>
          <a:p>
            <a:r>
              <a:rPr lang="en-US" sz="2400" b="1" i="1" dirty="0">
                <a:solidFill>
                  <a:schemeClr val="accent4">
                    <a:lumMod val="20000"/>
                    <a:lumOff val="80000"/>
                  </a:schemeClr>
                </a:solidFill>
              </a:rPr>
              <a:t> decisions in situations of unavoidable harm,</a:t>
            </a:r>
          </a:p>
        </p:txBody>
      </p:sp>
      <p:pic>
        <p:nvPicPr>
          <p:cNvPr id="4" name="Picture 3"/>
          <p:cNvPicPr>
            <a:picLocks noChangeAspect="1"/>
          </p:cNvPicPr>
          <p:nvPr/>
        </p:nvPicPr>
        <p:blipFill>
          <a:blip r:embed="rId2"/>
          <a:stretch>
            <a:fillRect/>
          </a:stretch>
        </p:blipFill>
        <p:spPr>
          <a:xfrm>
            <a:off x="7637721" y="3540698"/>
            <a:ext cx="4437797" cy="3276015"/>
          </a:xfrm>
          <a:prstGeom prst="rect">
            <a:avLst/>
          </a:prstGeom>
        </p:spPr>
      </p:pic>
    </p:spTree>
    <p:extLst>
      <p:ext uri="{BB962C8B-B14F-4D97-AF65-F5344CB8AC3E}">
        <p14:creationId xmlns:p14="http://schemas.microsoft.com/office/powerpoint/2010/main" val="1066032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 calcmode="lin" valueType="num">
                                      <p:cBhvr additive="base">
                                        <p:cTn id="3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960" y="0"/>
            <a:ext cx="10924692" cy="728869"/>
          </a:xfrm>
        </p:spPr>
        <p:txBody>
          <a:bodyPr>
            <a:normAutofit/>
          </a:bodyPr>
          <a:lstStyle/>
          <a:p>
            <a:r>
              <a:rPr lang="en-US" b="1" dirty="0"/>
              <a:t>self-driving cars</a:t>
            </a:r>
            <a:endParaRPr lang="en-US" dirty="0"/>
          </a:p>
        </p:txBody>
      </p:sp>
      <p:sp>
        <p:nvSpPr>
          <p:cNvPr id="3" name="Content Placeholder 2"/>
          <p:cNvSpPr>
            <a:spLocks noGrp="1"/>
          </p:cNvSpPr>
          <p:nvPr>
            <p:ph idx="1"/>
          </p:nvPr>
        </p:nvSpPr>
        <p:spPr>
          <a:xfrm>
            <a:off x="419167" y="649358"/>
            <a:ext cx="11229494" cy="5956852"/>
          </a:xfrm>
        </p:spPr>
        <p:txBody>
          <a:bodyPr>
            <a:normAutofit fontScale="92500"/>
          </a:bodyPr>
          <a:lstStyle/>
          <a:p>
            <a:pPr fontAlgn="base"/>
            <a:r>
              <a:rPr lang="en-US" sz="2400" b="1" dirty="0">
                <a:solidFill>
                  <a:schemeClr val="accent2">
                    <a:lumMod val="20000"/>
                    <a:lumOff val="80000"/>
                  </a:schemeClr>
                </a:solidFill>
              </a:rPr>
              <a:t>Artificial Intelligence does not have the same cognitive capabilities that humans have !!</a:t>
            </a:r>
          </a:p>
          <a:p>
            <a:pPr fontAlgn="base"/>
            <a:r>
              <a:rPr lang="en-US" sz="2200" dirty="0">
                <a:solidFill>
                  <a:schemeClr val="accent3">
                    <a:lumMod val="20000"/>
                    <a:lumOff val="80000"/>
                  </a:schemeClr>
                </a:solidFill>
              </a:rPr>
              <a:t>Instead, autonomous vehicles make decisions based on speed, weather, road conditions, distance and other data gathered by a variety of sensors, including cameras, </a:t>
            </a:r>
            <a:r>
              <a:rPr lang="en-US" sz="2200" dirty="0" err="1">
                <a:solidFill>
                  <a:schemeClr val="accent3">
                    <a:lumMod val="20000"/>
                    <a:lumOff val="80000"/>
                  </a:schemeClr>
                </a:solidFill>
              </a:rPr>
              <a:t>LiDARS</a:t>
            </a:r>
            <a:r>
              <a:rPr lang="en-US" sz="2200" dirty="0">
                <a:solidFill>
                  <a:schemeClr val="accent3">
                    <a:lumMod val="20000"/>
                    <a:lumOff val="80000"/>
                  </a:schemeClr>
                </a:solidFill>
              </a:rPr>
              <a:t> and radars. A driverless car will calculate a course of action based on how fast it is traveling as well as the speed of an object in its path, for example, the main challenge is in gathering and processing the necessary data quickly enough to avoid dangerous circumstances in the first place. </a:t>
            </a:r>
          </a:p>
          <a:p>
            <a:pPr fontAlgn="base"/>
            <a:r>
              <a:rPr lang="en-US" sz="2200" dirty="0">
                <a:solidFill>
                  <a:schemeClr val="tx1">
                    <a:lumMod val="95000"/>
                  </a:schemeClr>
                </a:solidFill>
              </a:rPr>
              <a:t>This will not always be possible, but in such cases it may come down to the </a:t>
            </a:r>
            <a:r>
              <a:rPr lang="en-US" sz="2200" b="1" dirty="0">
                <a:solidFill>
                  <a:schemeClr val="tx1">
                    <a:lumMod val="95000"/>
                  </a:schemeClr>
                </a:solidFill>
              </a:rPr>
              <a:t>vehicle essentially deciding who lives and who dies</a:t>
            </a:r>
            <a:r>
              <a:rPr lang="en-US" sz="2200" dirty="0">
                <a:solidFill>
                  <a:schemeClr val="tx1">
                    <a:lumMod val="95000"/>
                  </a:schemeClr>
                </a:solidFill>
              </a:rPr>
              <a:t>. </a:t>
            </a:r>
          </a:p>
          <a:p>
            <a:pPr fontAlgn="base"/>
            <a:r>
              <a:rPr lang="en-US" sz="2200" dirty="0">
                <a:solidFill>
                  <a:srgbClr val="FFFF00"/>
                </a:solidFill>
              </a:rPr>
              <a:t>The bigger concern about autonomous vehicles is the ability to keep them </a:t>
            </a:r>
            <a:r>
              <a:rPr lang="en-US" sz="2200" b="1" dirty="0">
                <a:solidFill>
                  <a:srgbClr val="FFFF00"/>
                </a:solidFill>
              </a:rPr>
              <a:t>protected from hackers </a:t>
            </a:r>
            <a:r>
              <a:rPr lang="en-US" sz="2200" dirty="0">
                <a:solidFill>
                  <a:srgbClr val="FFFF00"/>
                </a:solidFill>
              </a:rPr>
              <a:t>who might want to take over their controls while someone is onboard.</a:t>
            </a:r>
          </a:p>
          <a:p>
            <a:pPr fontAlgn="base"/>
            <a:r>
              <a:rPr lang="en-US" sz="2400" dirty="0"/>
              <a:t> </a:t>
            </a:r>
            <a:r>
              <a:rPr lang="en-US" sz="2400" b="1" dirty="0">
                <a:solidFill>
                  <a:schemeClr val="accent5">
                    <a:lumMod val="20000"/>
                    <a:lumOff val="80000"/>
                  </a:schemeClr>
                </a:solidFill>
              </a:rPr>
              <a:t>if lawmakers were to prioritize pedestrians over passengers when regulating self-driving vehicles, people would be less likely to buy those vehicles. A shrinking market for driverless cars would slow their development despite research showing that autonomous vehicles could potentially reduce traffic, cut pollution and save thousands of lives each year—human error contributes to </a:t>
            </a:r>
            <a:r>
              <a:rPr lang="en-US" sz="2400" b="1" u="sng" dirty="0">
                <a:solidFill>
                  <a:srgbClr val="FFFF00"/>
                </a:solidFill>
              </a:rPr>
              <a:t>90% of traffic accidents</a:t>
            </a:r>
          </a:p>
          <a:p>
            <a:pPr fontAlgn="base"/>
            <a:endParaRPr lang="en-US" sz="2200" dirty="0">
              <a:solidFill>
                <a:srgbClr val="FFFF00"/>
              </a:solidFill>
            </a:endParaRPr>
          </a:p>
        </p:txBody>
      </p:sp>
    </p:spTree>
    <p:extLst>
      <p:ext uri="{BB962C8B-B14F-4D97-AF65-F5344CB8AC3E}">
        <p14:creationId xmlns:p14="http://schemas.microsoft.com/office/powerpoint/2010/main" val="1637251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additive="base">
                                        <p:cTn id="2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 calcmode="lin" valueType="num">
                                      <p:cBhvr additive="base">
                                        <p:cTn id="30"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B580C0-87B0-5E1B-F187-8CF3197DDF15}"/>
              </a:ext>
            </a:extLst>
          </p:cNvPr>
          <p:cNvSpPr>
            <a:spLocks noGrp="1"/>
          </p:cNvSpPr>
          <p:nvPr>
            <p:ph type="title"/>
          </p:nvPr>
        </p:nvSpPr>
        <p:spPr/>
        <p:txBody>
          <a:bodyPr/>
          <a:lstStyle/>
          <a:p>
            <a:r>
              <a:rPr lang="en-US" b="1" dirty="0"/>
              <a:t>self-driving cars</a:t>
            </a:r>
            <a:endParaRPr lang="en-US" dirty="0"/>
          </a:p>
        </p:txBody>
      </p:sp>
      <p:sp>
        <p:nvSpPr>
          <p:cNvPr id="5" name="Content Placeholder 4">
            <a:extLst>
              <a:ext uri="{FF2B5EF4-FFF2-40B4-BE49-F238E27FC236}">
                <a16:creationId xmlns:a16="http://schemas.microsoft.com/office/drawing/2014/main" id="{91A6BA2D-519F-723E-9F31-4464060D02EF}"/>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349987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7221" y="127368"/>
            <a:ext cx="8534400" cy="946060"/>
          </a:xfrm>
        </p:spPr>
        <p:txBody>
          <a:bodyPr>
            <a:normAutofit/>
          </a:bodyPr>
          <a:lstStyle/>
          <a:p>
            <a:r>
              <a:rPr lang="en-US" sz="4400" b="1" dirty="0"/>
              <a:t>TOPICS</a:t>
            </a:r>
          </a:p>
        </p:txBody>
      </p:sp>
      <p:sp>
        <p:nvSpPr>
          <p:cNvPr id="3" name="Content Placeholder 2"/>
          <p:cNvSpPr>
            <a:spLocks noGrp="1"/>
          </p:cNvSpPr>
          <p:nvPr>
            <p:ph idx="1"/>
          </p:nvPr>
        </p:nvSpPr>
        <p:spPr>
          <a:xfrm>
            <a:off x="955541" y="1073428"/>
            <a:ext cx="8534400" cy="5541685"/>
          </a:xfrm>
        </p:spPr>
        <p:txBody>
          <a:bodyPr>
            <a:normAutofit fontScale="85000" lnSpcReduction="20000"/>
          </a:bodyPr>
          <a:lstStyle/>
          <a:p>
            <a:r>
              <a:rPr lang="en-US" sz="3600" dirty="0">
                <a:solidFill>
                  <a:schemeClr val="accent4">
                    <a:lumMod val="60000"/>
                    <a:lumOff val="40000"/>
                  </a:schemeClr>
                </a:solidFill>
              </a:rPr>
              <a:t>What is emerging technology?</a:t>
            </a:r>
          </a:p>
          <a:p>
            <a:r>
              <a:rPr lang="en-US" sz="3600" dirty="0">
                <a:solidFill>
                  <a:schemeClr val="accent4">
                    <a:lumMod val="60000"/>
                    <a:lumOff val="40000"/>
                  </a:schemeClr>
                </a:solidFill>
              </a:rPr>
              <a:t>Uses and Abuses !!</a:t>
            </a:r>
          </a:p>
          <a:p>
            <a:pPr lvl="1"/>
            <a:r>
              <a:rPr lang="en-US" sz="3400" dirty="0">
                <a:solidFill>
                  <a:schemeClr val="accent4">
                    <a:lumMod val="60000"/>
                    <a:lumOff val="40000"/>
                  </a:schemeClr>
                </a:solidFill>
              </a:rPr>
              <a:t>Security</a:t>
            </a:r>
          </a:p>
          <a:p>
            <a:pPr lvl="1"/>
            <a:r>
              <a:rPr lang="en-US" sz="3400" dirty="0">
                <a:solidFill>
                  <a:schemeClr val="accent4">
                    <a:lumMod val="60000"/>
                    <a:lumOff val="40000"/>
                  </a:schemeClr>
                </a:solidFill>
              </a:rPr>
              <a:t>Legal System</a:t>
            </a:r>
          </a:p>
          <a:p>
            <a:pPr lvl="1"/>
            <a:r>
              <a:rPr lang="en-US" sz="3400" dirty="0">
                <a:solidFill>
                  <a:schemeClr val="accent4">
                    <a:lumMod val="60000"/>
                    <a:lumOff val="40000"/>
                  </a:schemeClr>
                </a:solidFill>
              </a:rPr>
              <a:t>Religion</a:t>
            </a:r>
          </a:p>
          <a:p>
            <a:pPr lvl="1"/>
            <a:r>
              <a:rPr lang="en-US" sz="3400" dirty="0">
                <a:solidFill>
                  <a:schemeClr val="accent4">
                    <a:lumMod val="60000"/>
                    <a:lumOff val="40000"/>
                  </a:schemeClr>
                </a:solidFill>
              </a:rPr>
              <a:t>Safe road use</a:t>
            </a:r>
          </a:p>
          <a:p>
            <a:pPr lvl="1"/>
            <a:r>
              <a:rPr lang="en-US" sz="3400" dirty="0">
                <a:solidFill>
                  <a:schemeClr val="accent4">
                    <a:lumMod val="60000"/>
                    <a:lumOff val="40000"/>
                  </a:schemeClr>
                </a:solidFill>
              </a:rPr>
              <a:t>Hi-tech financial abuse</a:t>
            </a:r>
          </a:p>
          <a:p>
            <a:pPr lvl="1"/>
            <a:r>
              <a:rPr lang="en-US" sz="3400" dirty="0">
                <a:solidFill>
                  <a:schemeClr val="accent4">
                    <a:lumMod val="60000"/>
                    <a:lumOff val="40000"/>
                  </a:schemeClr>
                </a:solidFill>
              </a:rPr>
              <a:t>Biometric Technology</a:t>
            </a:r>
          </a:p>
          <a:p>
            <a:pPr lvl="1"/>
            <a:r>
              <a:rPr lang="en-US" sz="3400" dirty="0">
                <a:solidFill>
                  <a:schemeClr val="accent4">
                    <a:lumMod val="60000"/>
                    <a:lumOff val="40000"/>
                  </a:schemeClr>
                </a:solidFill>
              </a:rPr>
              <a:t>Hi-tech road safety</a:t>
            </a:r>
          </a:p>
          <a:p>
            <a:pPr lvl="1"/>
            <a:r>
              <a:rPr lang="en-US" sz="3400" dirty="0">
                <a:solidFill>
                  <a:schemeClr val="accent4">
                    <a:lumMod val="60000"/>
                    <a:lumOff val="40000"/>
                  </a:schemeClr>
                </a:solidFill>
              </a:rPr>
              <a:t>Artificial Intelligent  Weaponry</a:t>
            </a:r>
          </a:p>
          <a:p>
            <a:r>
              <a:rPr lang="en-US" sz="3800" dirty="0">
                <a:solidFill>
                  <a:schemeClr val="accent4">
                    <a:lumMod val="60000"/>
                    <a:lumOff val="40000"/>
                  </a:schemeClr>
                </a:solidFill>
              </a:rPr>
              <a:t>Ethical Dilemma</a:t>
            </a:r>
          </a:p>
          <a:p>
            <a:r>
              <a:rPr lang="en-US" sz="3800" dirty="0">
                <a:solidFill>
                  <a:schemeClr val="accent4">
                    <a:lumMod val="60000"/>
                    <a:lumOff val="40000"/>
                  </a:schemeClr>
                </a:solidFill>
              </a:rPr>
              <a:t>Breakthrough Technologies – 2020  to 2018</a:t>
            </a:r>
          </a:p>
          <a:p>
            <a:pPr lvl="1"/>
            <a:endParaRPr lang="en-US" sz="3400" dirty="0">
              <a:solidFill>
                <a:schemeClr val="accent6">
                  <a:lumMod val="50000"/>
                </a:schemeClr>
              </a:solidFill>
            </a:endParaRPr>
          </a:p>
          <a:p>
            <a:pPr lvl="1"/>
            <a:endParaRPr lang="en-US" sz="3400" dirty="0">
              <a:solidFill>
                <a:schemeClr val="accent6">
                  <a:lumMod val="50000"/>
                </a:schemeClr>
              </a:solidFill>
            </a:endParaRPr>
          </a:p>
        </p:txBody>
      </p:sp>
    </p:spTree>
    <p:extLst>
      <p:ext uri="{BB962C8B-B14F-4D97-AF65-F5344CB8AC3E}">
        <p14:creationId xmlns:p14="http://schemas.microsoft.com/office/powerpoint/2010/main" val="1400775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A9B53-99CA-EE5B-184A-B930F8D67D9A}"/>
              </a:ext>
            </a:extLst>
          </p:cNvPr>
          <p:cNvSpPr>
            <a:spLocks noGrp="1"/>
          </p:cNvSpPr>
          <p:nvPr>
            <p:ph type="title"/>
          </p:nvPr>
        </p:nvSpPr>
        <p:spPr/>
        <p:txBody>
          <a:bodyPr/>
          <a:lstStyle/>
          <a:p>
            <a:r>
              <a:rPr lang="en-US" b="1" dirty="0"/>
              <a:t>self-driving cars</a:t>
            </a:r>
            <a:endParaRPr lang="en-US" dirty="0"/>
          </a:p>
        </p:txBody>
      </p:sp>
      <p:pic>
        <p:nvPicPr>
          <p:cNvPr id="8" name="Content Placeholder 7">
            <a:extLst>
              <a:ext uri="{FF2B5EF4-FFF2-40B4-BE49-F238E27FC236}">
                <a16:creationId xmlns:a16="http://schemas.microsoft.com/office/drawing/2014/main" id="{DCD064CF-08C5-97A8-D92E-DE97378F8636}"/>
              </a:ext>
            </a:extLst>
          </p:cNvPr>
          <p:cNvPicPr>
            <a:picLocks noGrp="1" noChangeAspect="1"/>
          </p:cNvPicPr>
          <p:nvPr>
            <p:ph sz="half" idx="2"/>
          </p:nvPr>
        </p:nvPicPr>
        <p:blipFill>
          <a:blip r:embed="rId2"/>
          <a:stretch>
            <a:fillRect/>
          </a:stretch>
        </p:blipFill>
        <p:spPr>
          <a:xfrm>
            <a:off x="6450964" y="1261904"/>
            <a:ext cx="5639435" cy="4742656"/>
          </a:xfrm>
        </p:spPr>
      </p:pic>
      <p:sp>
        <p:nvSpPr>
          <p:cNvPr id="10" name="Content Placeholder 9">
            <a:extLst>
              <a:ext uri="{FF2B5EF4-FFF2-40B4-BE49-F238E27FC236}">
                <a16:creationId xmlns:a16="http://schemas.microsoft.com/office/drawing/2014/main" id="{499F173C-2F0C-CF92-A127-DB75768C53FB}"/>
              </a:ext>
            </a:extLst>
          </p:cNvPr>
          <p:cNvSpPr>
            <a:spLocks noGrp="1"/>
          </p:cNvSpPr>
          <p:nvPr>
            <p:ph sz="half" idx="1"/>
          </p:nvPr>
        </p:nvSpPr>
        <p:spPr>
          <a:xfrm>
            <a:off x="303530" y="1452530"/>
            <a:ext cx="5639435" cy="4525963"/>
          </a:xfrm>
        </p:spPr>
        <p:txBody>
          <a:bodyPr>
            <a:normAutofit fontScale="92500" lnSpcReduction="10000"/>
          </a:bodyPr>
          <a:lstStyle/>
          <a:p>
            <a:r>
              <a:rPr lang="en-US" dirty="0"/>
              <a:t>A five-level scale has been set-up  as a definition for automated driving.</a:t>
            </a:r>
          </a:p>
          <a:p>
            <a:r>
              <a:rPr lang="en-US" dirty="0"/>
              <a:t>1. – Driver Assistance</a:t>
            </a:r>
          </a:p>
          <a:p>
            <a:r>
              <a:rPr lang="en-US" dirty="0"/>
              <a:t>2. – Partial Automation</a:t>
            </a:r>
          </a:p>
          <a:p>
            <a:r>
              <a:rPr lang="en-US" dirty="0"/>
              <a:t>3. – Conditional Automation</a:t>
            </a:r>
          </a:p>
          <a:p>
            <a:r>
              <a:rPr lang="en-US" dirty="0"/>
              <a:t>4. – High Automation</a:t>
            </a:r>
          </a:p>
          <a:p>
            <a:r>
              <a:rPr lang="en-US" dirty="0"/>
              <a:t>5. – Full Automation</a:t>
            </a:r>
          </a:p>
          <a:p>
            <a:endParaRPr lang="en-US" dirty="0"/>
          </a:p>
          <a:p>
            <a:r>
              <a:rPr lang="en-US" dirty="0"/>
              <a:t>1 &amp; 2 done</a:t>
            </a:r>
          </a:p>
          <a:p>
            <a:r>
              <a:rPr lang="en-US" dirty="0"/>
              <a:t>3 &amp; 4 being </a:t>
            </a:r>
            <a:r>
              <a:rPr lang="en-US" dirty="0" err="1"/>
              <a:t>worke</a:t>
            </a:r>
            <a:r>
              <a:rPr lang="en-US" dirty="0"/>
              <a:t> on</a:t>
            </a:r>
          </a:p>
        </p:txBody>
      </p:sp>
    </p:spTree>
    <p:extLst>
      <p:ext uri="{BB962C8B-B14F-4D97-AF65-F5344CB8AC3E}">
        <p14:creationId xmlns:p14="http://schemas.microsoft.com/office/powerpoint/2010/main" val="26284328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53C2F-B44A-F931-0F26-148F279807E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5ABF93A8-BDA4-C420-A48B-1A2F46195A3F}"/>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5EF3B2EC-1EF9-2FC7-49AD-4D617AAE85C7}"/>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4483882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UzjUTv-GADs"/>
          <p:cNvPicPr>
            <a:picLocks noRot="1" noChangeAspect="1"/>
          </p:cNvPicPr>
          <p:nvPr>
            <a:videoFile r:link="rId1"/>
          </p:nvPr>
        </p:nvPicPr>
        <p:blipFill>
          <a:blip r:embed="rId3"/>
          <a:stretch>
            <a:fillRect/>
          </a:stretch>
        </p:blipFill>
        <p:spPr>
          <a:xfrm>
            <a:off x="2814638" y="857250"/>
            <a:ext cx="6686550" cy="4986338"/>
          </a:xfrm>
          <a:prstGeom prst="rect">
            <a:avLst/>
          </a:prstGeom>
        </p:spPr>
      </p:pic>
    </p:spTree>
    <p:extLst>
      <p:ext uri="{BB962C8B-B14F-4D97-AF65-F5344CB8AC3E}">
        <p14:creationId xmlns:p14="http://schemas.microsoft.com/office/powerpoint/2010/main" val="14109991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p:cTn id="7" fill="hold" display="0">
                  <p:stCondLst>
                    <p:cond delay="indefinite"/>
                  </p:stCondLst>
                </p:cTn>
                <p:tgtEl>
                  <p:spTgt spid="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34400" cy="832814"/>
          </a:xfrm>
        </p:spPr>
        <p:txBody>
          <a:bodyPr/>
          <a:lstStyle/>
          <a:p>
            <a:r>
              <a:rPr lang="en-US" b="1" dirty="0"/>
              <a:t>Killer robot weapons</a:t>
            </a:r>
          </a:p>
        </p:txBody>
      </p:sp>
      <p:pic>
        <p:nvPicPr>
          <p:cNvPr id="1026" name="Picture 2"/>
          <p:cNvPicPr>
            <a:picLocks noGrp="1" noChangeAspect="1" noChangeArrowheads="1"/>
          </p:cNvPicPr>
          <p:nvPr>
            <p:ph idx="1"/>
          </p:nvPr>
        </p:nvPicPr>
        <p:blipFill>
          <a:blip r:embed="rId2"/>
          <a:stretch>
            <a:fillRect/>
          </a:stretch>
        </p:blipFill>
        <p:spPr bwMode="auto">
          <a:xfrm>
            <a:off x="3717393" y="1784350"/>
            <a:ext cx="5366813" cy="4572000"/>
          </a:xfrm>
          <a:prstGeom prst="rect">
            <a:avLst/>
          </a:prstGeom>
          <a:noFill/>
          <a:ln w="9525">
            <a:noFill/>
            <a:miter lim="800000"/>
            <a:headEnd/>
            <a:tailEnd/>
          </a:ln>
          <a:effectLst/>
        </p:spPr>
      </p:pic>
      <p:sp>
        <p:nvSpPr>
          <p:cNvPr id="5" name="Rectangle 4"/>
          <p:cNvSpPr/>
          <p:nvPr/>
        </p:nvSpPr>
        <p:spPr>
          <a:xfrm>
            <a:off x="568035" y="5253335"/>
            <a:ext cx="10377055" cy="461665"/>
          </a:xfrm>
          <a:prstGeom prst="rect">
            <a:avLst/>
          </a:prstGeom>
        </p:spPr>
        <p:txBody>
          <a:bodyPr wrap="square">
            <a:spAutoFit/>
          </a:bodyPr>
          <a:lstStyle/>
          <a:p>
            <a:endParaRPr lang="en-US" sz="2400" dirty="0"/>
          </a:p>
        </p:txBody>
      </p:sp>
      <p:sp>
        <p:nvSpPr>
          <p:cNvPr id="6" name="Rectangle 5"/>
          <p:cNvSpPr/>
          <p:nvPr/>
        </p:nvSpPr>
        <p:spPr>
          <a:xfrm rot="1500000">
            <a:off x="6111755" y="1290933"/>
            <a:ext cx="6096000" cy="923330"/>
          </a:xfrm>
          <a:prstGeom prst="rect">
            <a:avLst/>
          </a:prstGeom>
        </p:spPr>
        <p:txBody>
          <a:bodyPr wrap="square">
            <a:spAutoFit/>
          </a:bodyPr>
          <a:lstStyle/>
          <a:p>
            <a:r>
              <a:rPr lang="en-US" dirty="0"/>
              <a:t>Fully autonomous weapons, which would select and engage </a:t>
            </a:r>
            <a:r>
              <a:rPr lang="en-US" b="1" dirty="0"/>
              <a:t>targets without meaningful human control</a:t>
            </a:r>
            <a:r>
              <a:rPr lang="en-US" dirty="0"/>
              <a:t>, are being developed</a:t>
            </a:r>
          </a:p>
        </p:txBody>
      </p:sp>
      <p:sp>
        <p:nvSpPr>
          <p:cNvPr id="7" name="Rectangle 6"/>
          <p:cNvSpPr/>
          <p:nvPr/>
        </p:nvSpPr>
        <p:spPr>
          <a:xfrm rot="840000">
            <a:off x="0" y="5477379"/>
            <a:ext cx="6096000" cy="646331"/>
          </a:xfrm>
          <a:prstGeom prst="rect">
            <a:avLst/>
          </a:prstGeom>
        </p:spPr>
        <p:txBody>
          <a:bodyPr>
            <a:spAutoFit/>
          </a:bodyPr>
          <a:lstStyle/>
          <a:p>
            <a:r>
              <a:rPr lang="en-US" b="1" dirty="0">
                <a:solidFill>
                  <a:srgbClr val="FFFF00"/>
                </a:solidFill>
                <a:hlinkClick r:id="rId3"/>
              </a:rPr>
              <a:t>AI experts condemn development of "killer robots" in South Korea</a:t>
            </a:r>
            <a:endParaRPr lang="en-US" b="1" dirty="0">
              <a:solidFill>
                <a:srgbClr val="FFFF00"/>
              </a:solidFill>
            </a:endParaRPr>
          </a:p>
        </p:txBody>
      </p:sp>
      <p:sp>
        <p:nvSpPr>
          <p:cNvPr id="8" name="Rectangle 7"/>
          <p:cNvSpPr/>
          <p:nvPr/>
        </p:nvSpPr>
        <p:spPr>
          <a:xfrm>
            <a:off x="6317673" y="5103674"/>
            <a:ext cx="6096000" cy="1785104"/>
          </a:xfrm>
          <a:prstGeom prst="rect">
            <a:avLst/>
          </a:prstGeom>
        </p:spPr>
        <p:txBody>
          <a:bodyPr>
            <a:spAutoFit/>
          </a:bodyPr>
          <a:lstStyle/>
          <a:p>
            <a:r>
              <a:rPr lang="en-US" b="1" dirty="0">
                <a:hlinkClick r:id="rId4"/>
              </a:rPr>
              <a:t>Artificial </a:t>
            </a:r>
            <a:r>
              <a:rPr lang="en-US" b="1" dirty="0" err="1">
                <a:hlinkClick r:id="rId4"/>
              </a:rPr>
              <a:t>iItelligence</a:t>
            </a:r>
            <a:r>
              <a:rPr lang="en-US" dirty="0"/>
              <a:t> (AI) researchers, from 30 countries, are concerned that the collaboration between Korea Advanced Institute of Science and Technology (</a:t>
            </a:r>
            <a:r>
              <a:rPr lang="en-US" dirty="0">
                <a:hlinkClick r:id="rId5"/>
              </a:rPr>
              <a:t>KAIST</a:t>
            </a:r>
            <a:r>
              <a:rPr lang="en-US" dirty="0"/>
              <a:t>) and its partner, </a:t>
            </a:r>
            <a:r>
              <a:rPr lang="en-US" dirty="0" err="1"/>
              <a:t>defence</a:t>
            </a:r>
            <a:r>
              <a:rPr lang="en-US" dirty="0"/>
              <a:t> manufacturer </a:t>
            </a:r>
            <a:r>
              <a:rPr lang="en-US" dirty="0" err="1"/>
              <a:t>Hanwha</a:t>
            </a:r>
            <a:r>
              <a:rPr lang="en-US" dirty="0"/>
              <a:t> Systems, could lead to the development of </a:t>
            </a:r>
            <a:r>
              <a:rPr lang="en-US" b="1" dirty="0"/>
              <a:t>"</a:t>
            </a:r>
            <a:r>
              <a:rPr lang="en-US" sz="2000" b="1" dirty="0"/>
              <a:t>killer robots</a:t>
            </a:r>
            <a:r>
              <a:rPr lang="en-US" b="1" dirty="0"/>
              <a:t>".</a:t>
            </a:r>
          </a:p>
        </p:txBody>
      </p:sp>
      <p:sp>
        <p:nvSpPr>
          <p:cNvPr id="7169" name="Rectangle 1"/>
          <p:cNvSpPr>
            <a:spLocks noChangeArrowheads="1"/>
          </p:cNvSpPr>
          <p:nvPr/>
        </p:nvSpPr>
        <p:spPr bwMode="auto">
          <a:xfrm rot="-1620000">
            <a:off x="-226481" y="2092035"/>
            <a:ext cx="6271140" cy="507831"/>
          </a:xfrm>
          <a:prstGeom prst="rect">
            <a:avLst/>
          </a:prstGeom>
          <a:solidFill>
            <a:srgbClr val="FFFFFF"/>
          </a:solidFill>
          <a:ln w="9525">
            <a:noFill/>
            <a:miter lim="800000"/>
            <a:headEnd/>
            <a:tailEnd/>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sng" strike="noStrike" cap="none" normalizeH="0" baseline="0" dirty="0">
                <a:ln>
                  <a:noFill/>
                </a:ln>
                <a:solidFill>
                  <a:srgbClr val="660099"/>
                </a:solidFill>
                <a:effectLst/>
                <a:latin typeface="Arial" pitchFamily="34" charset="0"/>
                <a:cs typeface="Arial" pitchFamily="34" charset="0"/>
                <a:hlinkClick r:id="rId6"/>
              </a:rPr>
              <a:t>We're running out of time to stop killer robot weapons </a:t>
            </a:r>
            <a:r>
              <a:rPr kumimoji="0" lang="en-US" sz="1300" b="0" i="0" u="sng" strike="noStrike" cap="none" normalizeH="0" baseline="0" dirty="0">
                <a:ln>
                  <a:noFill/>
                </a:ln>
                <a:solidFill>
                  <a:srgbClr val="660099"/>
                </a:solidFill>
                <a:effectLst/>
                <a:latin typeface="Arial" pitchFamily="34" charset="0"/>
                <a:cs typeface="Arial" pitchFamily="34" charset="0"/>
                <a:hlinkClick r:id="rId6"/>
              </a:rPr>
              <a:t>| </a:t>
            </a:r>
            <a:r>
              <a:rPr kumimoji="0" lang="en-US" sz="700" b="0" i="0" u="none" strike="noStrike" cap="none" normalizeH="0" baseline="0" dirty="0">
                <a:ln>
                  <a:noFill/>
                </a:ln>
                <a:solidFill>
                  <a:srgbClr val="222222"/>
                </a:solidFill>
                <a:effectLst/>
                <a:latin typeface="Arial" pitchFamily="34" charset="0"/>
                <a:cs typeface="Arial" pitchFamily="34" charset="0"/>
              </a:rPr>
              <a:t> </a:t>
            </a:r>
            <a:r>
              <a:rPr kumimoji="0" lang="en-US" sz="1300" b="0" i="0" u="none" strike="noStrike" cap="none" normalizeH="0" baseline="0" dirty="0">
                <a:ln>
                  <a:noFill/>
                </a:ln>
                <a:solidFill>
                  <a:srgbClr val="222222"/>
                </a:solidFill>
                <a:effectLst/>
                <a:latin typeface="Arial" pitchFamily="34" charset="0"/>
                <a:cs typeface="Arial"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300" b="0" i="0" u="none" strike="noStrike" cap="none" normalizeH="0" baseline="0" dirty="0">
              <a:ln>
                <a:noFill/>
              </a:ln>
              <a:solidFill>
                <a:srgbClr val="222222"/>
              </a:solidFill>
              <a:effectLst/>
              <a:latin typeface="Arial" pitchFamily="34" charset="0"/>
              <a:cs typeface="Arial" pitchFamily="34" charset="0"/>
            </a:endParaRPr>
          </a:p>
        </p:txBody>
      </p:sp>
      <p:sp>
        <p:nvSpPr>
          <p:cNvPr id="7170" name="AutoShape 2" descr="https://gc.kis.v2.scr.kaspersky-labs.com/0BB052D2EBD6-98C9-E47E-F1B4-006CC213/ua/UrlAdvisorGoodImage.png"/>
          <p:cNvSpPr>
            <a:spLocks noChangeAspect="1" noChangeArrowheads="1"/>
          </p:cNvSpPr>
          <p:nvPr/>
        </p:nvSpPr>
        <p:spPr bwMode="auto">
          <a:xfrm>
            <a:off x="4784725" y="30163"/>
            <a:ext cx="114300" cy="1143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9121" y="0"/>
            <a:ext cx="8534400" cy="983673"/>
          </a:xfrm>
        </p:spPr>
        <p:txBody>
          <a:bodyPr/>
          <a:lstStyle/>
          <a:p>
            <a:r>
              <a:rPr lang="en-US" b="1" dirty="0"/>
              <a:t>Killer robot weapons</a:t>
            </a:r>
            <a:endParaRPr lang="en-US" dirty="0"/>
          </a:p>
        </p:txBody>
      </p:sp>
      <p:sp>
        <p:nvSpPr>
          <p:cNvPr id="3" name="Content Placeholder 2"/>
          <p:cNvSpPr>
            <a:spLocks noGrp="1"/>
          </p:cNvSpPr>
          <p:nvPr>
            <p:ph idx="1"/>
          </p:nvPr>
        </p:nvSpPr>
        <p:spPr>
          <a:xfrm>
            <a:off x="407121" y="1046018"/>
            <a:ext cx="11175279" cy="5521037"/>
          </a:xfrm>
        </p:spPr>
        <p:txBody>
          <a:bodyPr>
            <a:normAutofit lnSpcReduction="10000"/>
          </a:bodyPr>
          <a:lstStyle/>
          <a:p>
            <a:r>
              <a:rPr lang="en-US" dirty="0">
                <a:solidFill>
                  <a:schemeClr val="tx1"/>
                </a:solidFill>
              </a:rPr>
              <a:t>Fully autonomous weapons raise a host of concerns, such as allowing machines that cannot appreciate the value of human life to make life-and-death </a:t>
            </a:r>
            <a:r>
              <a:rPr lang="en-US" b="1" dirty="0">
                <a:solidFill>
                  <a:schemeClr val="tx1"/>
                </a:solidFill>
              </a:rPr>
              <a:t>decisions crosses a moral red line.</a:t>
            </a:r>
          </a:p>
          <a:p>
            <a:r>
              <a:rPr lang="en-US" dirty="0">
                <a:solidFill>
                  <a:schemeClr val="tx1"/>
                </a:solidFill>
              </a:rPr>
              <a:t>Legally, the so-called “killer robots” would lack human judgment, meaning that it would be very challenging </a:t>
            </a:r>
            <a:r>
              <a:rPr lang="en-US" b="1" dirty="0">
                <a:solidFill>
                  <a:schemeClr val="tx1"/>
                </a:solidFill>
              </a:rPr>
              <a:t>to ensure that their decisions complied with international humanitarian and human rights law. </a:t>
            </a:r>
          </a:p>
          <a:p>
            <a:r>
              <a:rPr lang="en-US" dirty="0">
                <a:solidFill>
                  <a:schemeClr val="tx1"/>
                </a:solidFill>
              </a:rPr>
              <a:t>For example, a robot could not be preprogrammed to assess the degree force to be used in every situation,.</a:t>
            </a:r>
          </a:p>
          <a:p>
            <a:r>
              <a:rPr lang="en-US" dirty="0">
                <a:solidFill>
                  <a:schemeClr val="tx1"/>
                </a:solidFill>
              </a:rPr>
              <a:t>Fully autonomous weapons also raise the question: who would be responsible for attacks that violate these laws if a human did not make the decision to fire on a specific target</a:t>
            </a:r>
          </a:p>
          <a:p>
            <a:endParaRPr lang="en-US" dirty="0">
              <a:solidFill>
                <a:schemeClr val="tx1"/>
              </a:solidFill>
            </a:endParaRPr>
          </a:p>
          <a:p>
            <a:endParaRPr lang="en-US"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7157" y="1"/>
            <a:ext cx="8534400" cy="1025236"/>
          </a:xfrm>
        </p:spPr>
        <p:txBody>
          <a:bodyPr/>
          <a:lstStyle/>
          <a:p>
            <a:r>
              <a:rPr lang="en-US" b="1" dirty="0"/>
              <a:t>Killer robot weapons</a:t>
            </a:r>
            <a:endParaRPr lang="en-US" dirty="0"/>
          </a:p>
        </p:txBody>
      </p:sp>
      <p:pic>
        <p:nvPicPr>
          <p:cNvPr id="1026" name="Picture 2"/>
          <p:cNvPicPr>
            <a:picLocks noGrp="1" noChangeAspect="1" noChangeArrowheads="1"/>
          </p:cNvPicPr>
          <p:nvPr>
            <p:ph idx="1"/>
          </p:nvPr>
        </p:nvPicPr>
        <p:blipFill>
          <a:blip r:embed="rId2"/>
          <a:stretch>
            <a:fillRect/>
          </a:stretch>
        </p:blipFill>
        <p:spPr bwMode="auto">
          <a:xfrm>
            <a:off x="2309091" y="745259"/>
            <a:ext cx="8128000" cy="4173105"/>
          </a:xfrm>
          <a:prstGeom prst="rect">
            <a:avLst/>
          </a:prstGeom>
          <a:noFill/>
          <a:ln w="9525">
            <a:noFill/>
            <a:miter lim="800000"/>
            <a:headEnd/>
            <a:tailEnd/>
          </a:ln>
          <a:effectLst/>
        </p:spPr>
      </p:pic>
      <p:sp>
        <p:nvSpPr>
          <p:cNvPr id="5" name="Rectangle 4"/>
          <p:cNvSpPr/>
          <p:nvPr/>
        </p:nvSpPr>
        <p:spPr>
          <a:xfrm>
            <a:off x="817419" y="5112971"/>
            <a:ext cx="9989127" cy="1938992"/>
          </a:xfrm>
          <a:prstGeom prst="rect">
            <a:avLst/>
          </a:prstGeom>
        </p:spPr>
        <p:txBody>
          <a:bodyPr wrap="square">
            <a:spAutoFit/>
          </a:bodyPr>
          <a:lstStyle/>
          <a:p>
            <a:r>
              <a:rPr lang="en-US" sz="2800" dirty="0">
                <a:solidFill>
                  <a:schemeClr val="accent3">
                    <a:lumMod val="40000"/>
                    <a:lumOff val="60000"/>
                  </a:schemeClr>
                </a:solidFill>
              </a:rPr>
              <a:t>The final concern — in many ways the simplest — is that for many people the idea of delegating a life-or-death decision to a machine, </a:t>
            </a:r>
            <a:r>
              <a:rPr lang="en-US" sz="3200" b="1" dirty="0">
                <a:solidFill>
                  <a:schemeClr val="accent3">
                    <a:lumMod val="40000"/>
                    <a:lumOff val="60000"/>
                  </a:schemeClr>
                </a:solidFill>
              </a:rPr>
              <a:t>crosses a moral  and ethical line</a:t>
            </a:r>
            <a:r>
              <a:rPr lang="en-US" sz="2800" dirty="0">
                <a:solidFill>
                  <a:schemeClr val="accent3">
                    <a:lumMod val="40000"/>
                    <a:lumOff val="60000"/>
                  </a:schemeClr>
                </a:solidFill>
              </a:rPr>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qCWRnzT1riA"/>
          <p:cNvPicPr>
            <a:picLocks noRot="1" noChangeAspect="1"/>
          </p:cNvPicPr>
          <p:nvPr>
            <a:videoFile r:link="rId1"/>
          </p:nvPr>
        </p:nvPicPr>
        <p:blipFill>
          <a:blip r:embed="rId3"/>
          <a:stretch>
            <a:fillRect/>
          </a:stretch>
        </p:blipFill>
        <p:spPr>
          <a:xfrm>
            <a:off x="2614613" y="1028700"/>
            <a:ext cx="7258050" cy="4872038"/>
          </a:xfrm>
          <a:prstGeom prst="rect">
            <a:avLst/>
          </a:prstGeom>
        </p:spPr>
      </p:pic>
    </p:spTree>
    <p:extLst>
      <p:ext uri="{BB962C8B-B14F-4D97-AF65-F5344CB8AC3E}">
        <p14:creationId xmlns:p14="http://schemas.microsoft.com/office/powerpoint/2010/main" val="22254917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4715" y="0"/>
            <a:ext cx="8534400" cy="1120877"/>
          </a:xfrm>
        </p:spPr>
        <p:txBody>
          <a:bodyPr/>
          <a:lstStyle/>
          <a:p>
            <a:r>
              <a:rPr lang="en-US" b="1" dirty="0"/>
              <a:t>Ethical dilemma !!!</a:t>
            </a:r>
          </a:p>
        </p:txBody>
      </p:sp>
      <p:sp>
        <p:nvSpPr>
          <p:cNvPr id="3" name="Content Placeholder 2"/>
          <p:cNvSpPr>
            <a:spLocks noGrp="1"/>
          </p:cNvSpPr>
          <p:nvPr>
            <p:ph idx="1"/>
          </p:nvPr>
        </p:nvSpPr>
        <p:spPr>
          <a:xfrm>
            <a:off x="772701" y="1209369"/>
            <a:ext cx="10155853" cy="4055806"/>
          </a:xfrm>
        </p:spPr>
        <p:txBody>
          <a:bodyPr>
            <a:normAutofit/>
          </a:bodyPr>
          <a:lstStyle/>
          <a:p>
            <a:r>
              <a:rPr lang="en-US" sz="2800" b="1" dirty="0">
                <a:solidFill>
                  <a:schemeClr val="tx1"/>
                </a:solidFill>
              </a:rPr>
              <a:t>Ethical dilemmas</a:t>
            </a:r>
            <a:r>
              <a:rPr lang="en-US" sz="2800" dirty="0">
                <a:solidFill>
                  <a:schemeClr val="tx1"/>
                </a:solidFill>
              </a:rPr>
              <a:t>, also known as a </a:t>
            </a:r>
            <a:r>
              <a:rPr lang="en-US" sz="2800" b="1" dirty="0">
                <a:solidFill>
                  <a:schemeClr val="tx1"/>
                </a:solidFill>
              </a:rPr>
              <a:t>moral dilemmas</a:t>
            </a:r>
            <a:r>
              <a:rPr lang="en-US" sz="2800" dirty="0">
                <a:solidFill>
                  <a:schemeClr val="tx1"/>
                </a:solidFill>
              </a:rPr>
              <a:t>, are situations in which there is a choice to be made between two options, neither of which resolves the situation in an </a:t>
            </a:r>
            <a:r>
              <a:rPr lang="en-US" sz="2800" b="1" dirty="0">
                <a:solidFill>
                  <a:schemeClr val="tx1"/>
                </a:solidFill>
              </a:rPr>
              <a:t>ethically</a:t>
            </a:r>
            <a:r>
              <a:rPr lang="en-US" sz="2800" dirty="0">
                <a:solidFill>
                  <a:schemeClr val="tx1"/>
                </a:solidFill>
              </a:rPr>
              <a:t> acceptable fashion.</a:t>
            </a:r>
          </a:p>
          <a:p>
            <a:endParaRPr lang="en-US" sz="2400" dirty="0">
              <a:solidFill>
                <a:schemeClr val="tx1"/>
              </a:solidFill>
            </a:endParaRPr>
          </a:p>
          <a:p>
            <a:pPr lvl="1"/>
            <a:r>
              <a:rPr lang="en-US" sz="2400" b="1" dirty="0">
                <a:solidFill>
                  <a:schemeClr val="tx1"/>
                </a:solidFill>
              </a:rPr>
              <a:t>Abortion</a:t>
            </a:r>
          </a:p>
          <a:p>
            <a:pPr lvl="1"/>
            <a:r>
              <a:rPr lang="en-US" sz="2400" b="1" dirty="0">
                <a:solidFill>
                  <a:schemeClr val="tx1"/>
                </a:solidFill>
              </a:rPr>
              <a:t>Euthanasia</a:t>
            </a:r>
          </a:p>
          <a:p>
            <a:pPr lvl="1"/>
            <a:r>
              <a:rPr lang="en-US" sz="2400" b="1" dirty="0">
                <a:solidFill>
                  <a:schemeClr val="tx1"/>
                </a:solidFill>
              </a:rPr>
              <a:t>Samaritan’s Dilemma</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8176" y="0"/>
            <a:ext cx="9789824" cy="1524000"/>
          </a:xfrm>
        </p:spPr>
        <p:txBody>
          <a:bodyPr>
            <a:normAutofit/>
          </a:bodyPr>
          <a:lstStyle/>
          <a:p>
            <a:r>
              <a:rPr lang="en-US" sz="4400" b="1" dirty="0">
                <a:solidFill>
                  <a:schemeClr val="accent2">
                    <a:lumMod val="60000"/>
                    <a:lumOff val="40000"/>
                  </a:schemeClr>
                </a:solidFill>
                <a:latin typeface="Aharoni" pitchFamily="2" charset="-79"/>
                <a:cs typeface="Aharoni" pitchFamily="2" charset="-79"/>
              </a:rPr>
              <a:t>emerging technology</a:t>
            </a:r>
            <a:br>
              <a:rPr lang="en-US" sz="4400" b="1" dirty="0">
                <a:solidFill>
                  <a:schemeClr val="accent2">
                    <a:lumMod val="60000"/>
                    <a:lumOff val="40000"/>
                  </a:schemeClr>
                </a:solidFill>
                <a:latin typeface="Aharoni" pitchFamily="2" charset="-79"/>
                <a:cs typeface="Aharoni" pitchFamily="2" charset="-79"/>
              </a:rPr>
            </a:br>
            <a:r>
              <a:rPr lang="en-US" sz="3200" b="1" cap="none" dirty="0">
                <a:solidFill>
                  <a:schemeClr val="tx2">
                    <a:lumMod val="20000"/>
                    <a:lumOff val="80000"/>
                  </a:schemeClr>
                </a:solidFill>
                <a:latin typeface="Aharoni" pitchFamily="2" charset="-79"/>
                <a:cs typeface="Aharoni" pitchFamily="2" charset="-79"/>
              </a:rPr>
              <a:t>The Dilemmas that emerge with new Technologies</a:t>
            </a:r>
            <a:endParaRPr lang="en-US" sz="4400" cap="none" dirty="0">
              <a:solidFill>
                <a:schemeClr val="tx2">
                  <a:lumMod val="20000"/>
                  <a:lumOff val="80000"/>
                </a:schemeClr>
              </a:solidFill>
            </a:endParaRPr>
          </a:p>
        </p:txBody>
      </p:sp>
      <p:graphicFrame>
        <p:nvGraphicFramePr>
          <p:cNvPr id="4" name="Content Placeholder 3"/>
          <p:cNvGraphicFramePr>
            <a:graphicFrameLocks noGrp="1"/>
          </p:cNvGraphicFramePr>
          <p:nvPr>
            <p:ph idx="1"/>
          </p:nvPr>
        </p:nvGraphicFramePr>
        <p:xfrm>
          <a:off x="514854" y="1690254"/>
          <a:ext cx="11459496" cy="4839169"/>
        </p:xfrm>
        <a:graphic>
          <a:graphicData uri="http://schemas.openxmlformats.org/drawingml/2006/table">
            <a:tbl>
              <a:tblPr firstRow="1" bandRow="1">
                <a:tableStyleId>{5C22544A-7EE6-4342-B048-85BDC9FD1C3A}</a:tableStyleId>
              </a:tblPr>
              <a:tblGrid>
                <a:gridCol w="3351029">
                  <a:extLst>
                    <a:ext uri="{9D8B030D-6E8A-4147-A177-3AD203B41FA5}">
                      <a16:colId xmlns:a16="http://schemas.microsoft.com/office/drawing/2014/main" val="20000"/>
                    </a:ext>
                  </a:extLst>
                </a:gridCol>
                <a:gridCol w="4288635">
                  <a:extLst>
                    <a:ext uri="{9D8B030D-6E8A-4147-A177-3AD203B41FA5}">
                      <a16:colId xmlns:a16="http://schemas.microsoft.com/office/drawing/2014/main" val="20001"/>
                    </a:ext>
                  </a:extLst>
                </a:gridCol>
                <a:gridCol w="3819832">
                  <a:extLst>
                    <a:ext uri="{9D8B030D-6E8A-4147-A177-3AD203B41FA5}">
                      <a16:colId xmlns:a16="http://schemas.microsoft.com/office/drawing/2014/main" val="20002"/>
                    </a:ext>
                  </a:extLst>
                </a:gridCol>
              </a:tblGrid>
              <a:tr h="391832">
                <a:tc>
                  <a:txBody>
                    <a:bodyPr/>
                    <a:lstStyle/>
                    <a:p>
                      <a:r>
                        <a:rPr lang="en-US" dirty="0"/>
                        <a:t>TECHNOLOGY</a:t>
                      </a:r>
                    </a:p>
                  </a:txBody>
                  <a:tcPr/>
                </a:tc>
                <a:tc>
                  <a:txBody>
                    <a:bodyPr/>
                    <a:lstStyle/>
                    <a:p>
                      <a:r>
                        <a:rPr lang="en-US" dirty="0"/>
                        <a:t>POSITIVES</a:t>
                      </a:r>
                    </a:p>
                  </a:txBody>
                  <a:tcPr/>
                </a:tc>
                <a:tc>
                  <a:txBody>
                    <a:bodyPr/>
                    <a:lstStyle/>
                    <a:p>
                      <a:r>
                        <a:rPr lang="en-US" dirty="0"/>
                        <a:t>NEGATIVES</a:t>
                      </a:r>
                    </a:p>
                  </a:txBody>
                  <a:tcPr/>
                </a:tc>
                <a:extLst>
                  <a:ext uri="{0D108BD9-81ED-4DB2-BD59-A6C34878D82A}">
                    <a16:rowId xmlns:a16="http://schemas.microsoft.com/office/drawing/2014/main" val="10000"/>
                  </a:ext>
                </a:extLst>
              </a:tr>
              <a:tr h="1488810">
                <a:tc>
                  <a:txBody>
                    <a:bodyPr/>
                    <a:lstStyle/>
                    <a:p>
                      <a:r>
                        <a:rPr lang="en-US" b="1" dirty="0"/>
                        <a:t>Ariel Surveillance </a:t>
                      </a:r>
                    </a:p>
                    <a:p>
                      <a:endParaRPr lang="en-US" dirty="0"/>
                    </a:p>
                    <a:p>
                      <a:r>
                        <a:rPr lang="en-US" dirty="0"/>
                        <a:t>[satellites, drones, etc]</a:t>
                      </a:r>
                    </a:p>
                  </a:txBody>
                  <a:tcPr/>
                </a:tc>
                <a:tc>
                  <a:txBody>
                    <a:bodyPr/>
                    <a:lstStyle/>
                    <a:p>
                      <a:r>
                        <a:rPr lang="en-US" dirty="0"/>
                        <a:t>Use of real-time images</a:t>
                      </a:r>
                      <a:r>
                        <a:rPr lang="en-US" baseline="0" dirty="0"/>
                        <a:t> of  areas affected by natural disasters</a:t>
                      </a:r>
                    </a:p>
                    <a:p>
                      <a:endParaRPr lang="en-US" baseline="0" dirty="0"/>
                    </a:p>
                    <a:p>
                      <a:r>
                        <a:rPr lang="en-US" baseline="0" dirty="0"/>
                        <a:t>Assist with law - enforcement</a:t>
                      </a:r>
                      <a:endParaRPr lang="en-US" dirty="0"/>
                    </a:p>
                  </a:txBody>
                  <a:tcPr/>
                </a:tc>
                <a:tc>
                  <a:txBody>
                    <a:bodyPr/>
                    <a:lstStyle/>
                    <a:p>
                      <a:r>
                        <a:rPr lang="en-US" dirty="0"/>
                        <a:t>Abuse by governments, police in violating the privacy of the public</a:t>
                      </a:r>
                    </a:p>
                    <a:p>
                      <a:endParaRPr lang="en-US" dirty="0"/>
                    </a:p>
                    <a:p>
                      <a:r>
                        <a:rPr lang="en-US" dirty="0"/>
                        <a:t>Use by terrorist </a:t>
                      </a:r>
                    </a:p>
                  </a:txBody>
                  <a:tcPr/>
                </a:tc>
                <a:extLst>
                  <a:ext uri="{0D108BD9-81ED-4DB2-BD59-A6C34878D82A}">
                    <a16:rowId xmlns:a16="http://schemas.microsoft.com/office/drawing/2014/main" val="10001"/>
                  </a:ext>
                </a:extLst>
              </a:tr>
              <a:tr h="1769807">
                <a:tc>
                  <a:txBody>
                    <a:bodyPr/>
                    <a:lstStyle/>
                    <a:p>
                      <a:r>
                        <a:rPr lang="en-US" b="1" dirty="0"/>
                        <a:t>Communications</a:t>
                      </a:r>
                    </a:p>
                  </a:txBody>
                  <a:tcPr/>
                </a:tc>
                <a:tc>
                  <a:txBody>
                    <a:bodyPr/>
                    <a:lstStyle/>
                    <a:p>
                      <a:r>
                        <a:rPr lang="en-US" dirty="0"/>
                        <a:t>Very fast global communications  and transfer of data</a:t>
                      </a:r>
                    </a:p>
                    <a:p>
                      <a:endParaRPr lang="en-US" dirty="0"/>
                    </a:p>
                    <a:p>
                      <a:r>
                        <a:rPr lang="en-US" dirty="0"/>
                        <a:t>Collecting</a:t>
                      </a:r>
                      <a:r>
                        <a:rPr lang="en-US" baseline="0" dirty="0"/>
                        <a:t> information to solve crime through electronic “eaves-dropping”</a:t>
                      </a:r>
                      <a:endParaRPr lang="en-US" dirty="0"/>
                    </a:p>
                  </a:txBody>
                  <a:tcPr/>
                </a:tc>
                <a:tc>
                  <a:txBody>
                    <a:bodyPr/>
                    <a:lstStyle/>
                    <a:p>
                      <a:r>
                        <a:rPr lang="en-US" dirty="0"/>
                        <a:t>Violation of privacy</a:t>
                      </a:r>
                      <a:r>
                        <a:rPr lang="en-US" baseline="0" dirty="0"/>
                        <a:t> through listening to private conversations of  citizens </a:t>
                      </a:r>
                      <a:endParaRPr lang="en-US" dirty="0"/>
                    </a:p>
                  </a:txBody>
                  <a:tcPr/>
                </a:tc>
                <a:extLst>
                  <a:ext uri="{0D108BD9-81ED-4DB2-BD59-A6C34878D82A}">
                    <a16:rowId xmlns:a16="http://schemas.microsoft.com/office/drawing/2014/main" val="10002"/>
                  </a:ext>
                </a:extLst>
              </a:tr>
              <a:tr h="446674">
                <a:tc>
                  <a:txBody>
                    <a:bodyPr/>
                    <a:lstStyle/>
                    <a:p>
                      <a:r>
                        <a:rPr lang="en-US" b="1" dirty="0"/>
                        <a:t>Electronic Justice</a:t>
                      </a:r>
                      <a:r>
                        <a:rPr lang="en-US" b="1" baseline="0" dirty="0"/>
                        <a:t> </a:t>
                      </a:r>
                      <a:endParaRPr lang="en-US" b="1" dirty="0"/>
                    </a:p>
                  </a:txBody>
                  <a:tcPr/>
                </a:tc>
                <a:tc>
                  <a:txBody>
                    <a:bodyPr/>
                    <a:lstStyle/>
                    <a:p>
                      <a:r>
                        <a:rPr lang="en-US" dirty="0"/>
                        <a:t>May help</a:t>
                      </a:r>
                      <a:r>
                        <a:rPr lang="en-US" baseline="0" dirty="0"/>
                        <a:t> to clear back-log of cases in courts</a:t>
                      </a:r>
                    </a:p>
                    <a:p>
                      <a:r>
                        <a:rPr lang="en-US" dirty="0"/>
                        <a:t>May help to overcome prejudice</a:t>
                      </a:r>
                      <a:r>
                        <a:rPr lang="en-US" baseline="0" dirty="0"/>
                        <a:t> of  race, gender, religion in sentencing</a:t>
                      </a:r>
                      <a:endParaRPr lang="en-US" dirty="0"/>
                    </a:p>
                  </a:txBody>
                  <a:tcPr/>
                </a:tc>
                <a:tc>
                  <a:txBody>
                    <a:bodyPr/>
                    <a:lstStyle/>
                    <a:p>
                      <a:r>
                        <a:rPr lang="en-US" dirty="0"/>
                        <a:t>Software is written by humans, who may let their feeling over-come ethical considerations</a:t>
                      </a:r>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709" y="0"/>
            <a:ext cx="10377078" cy="1507067"/>
          </a:xfrm>
        </p:spPr>
        <p:txBody>
          <a:bodyPr>
            <a:normAutofit fontScale="90000"/>
          </a:bodyPr>
          <a:lstStyle/>
          <a:p>
            <a:r>
              <a:rPr lang="en-US" sz="4800" b="1" dirty="0">
                <a:solidFill>
                  <a:schemeClr val="accent2">
                    <a:lumMod val="60000"/>
                    <a:lumOff val="40000"/>
                  </a:schemeClr>
                </a:solidFill>
                <a:latin typeface="Aharoni" pitchFamily="2" charset="-79"/>
                <a:cs typeface="Aharoni" pitchFamily="2" charset="-79"/>
              </a:rPr>
              <a:t>emerging technology</a:t>
            </a:r>
            <a:br>
              <a:rPr lang="en-US" sz="4800" b="1" dirty="0">
                <a:solidFill>
                  <a:schemeClr val="accent2">
                    <a:lumMod val="60000"/>
                    <a:lumOff val="40000"/>
                  </a:schemeClr>
                </a:solidFill>
                <a:latin typeface="Aharoni" pitchFamily="2" charset="-79"/>
                <a:cs typeface="Aharoni" pitchFamily="2" charset="-79"/>
              </a:rPr>
            </a:br>
            <a:r>
              <a:rPr lang="en-US" b="1" cap="none" dirty="0">
                <a:solidFill>
                  <a:schemeClr val="tx2">
                    <a:lumMod val="20000"/>
                    <a:lumOff val="80000"/>
                  </a:schemeClr>
                </a:solidFill>
                <a:latin typeface="Aharoni" pitchFamily="2" charset="-79"/>
                <a:cs typeface="Aharoni" pitchFamily="2" charset="-79"/>
              </a:rPr>
              <a:t>The Dilemmas that emerge with new Technologies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46929997"/>
              </p:ext>
            </p:extLst>
          </p:nvPr>
        </p:nvGraphicFramePr>
        <p:xfrm>
          <a:off x="467302" y="2116138"/>
          <a:ext cx="11444289" cy="4577080"/>
        </p:xfrm>
        <a:graphic>
          <a:graphicData uri="http://schemas.openxmlformats.org/drawingml/2006/table">
            <a:tbl>
              <a:tblPr firstRow="1" bandRow="1">
                <a:tableStyleId>{5C22544A-7EE6-4342-B048-85BDC9FD1C3A}</a:tableStyleId>
              </a:tblPr>
              <a:tblGrid>
                <a:gridCol w="3155438">
                  <a:extLst>
                    <a:ext uri="{9D8B030D-6E8A-4147-A177-3AD203B41FA5}">
                      <a16:colId xmlns:a16="http://schemas.microsoft.com/office/drawing/2014/main" val="20000"/>
                    </a:ext>
                  </a:extLst>
                </a:gridCol>
                <a:gridCol w="4159045">
                  <a:extLst>
                    <a:ext uri="{9D8B030D-6E8A-4147-A177-3AD203B41FA5}">
                      <a16:colId xmlns:a16="http://schemas.microsoft.com/office/drawing/2014/main" val="20001"/>
                    </a:ext>
                  </a:extLst>
                </a:gridCol>
                <a:gridCol w="4129806">
                  <a:extLst>
                    <a:ext uri="{9D8B030D-6E8A-4147-A177-3AD203B41FA5}">
                      <a16:colId xmlns:a16="http://schemas.microsoft.com/office/drawing/2014/main" val="20002"/>
                    </a:ext>
                  </a:extLst>
                </a:gridCol>
              </a:tblGrid>
              <a:tr h="370840">
                <a:tc>
                  <a:txBody>
                    <a:bodyPr/>
                    <a:lstStyle/>
                    <a:p>
                      <a:r>
                        <a:rPr lang="en-US" dirty="0"/>
                        <a:t>TECHNOLOGY</a:t>
                      </a:r>
                    </a:p>
                  </a:txBody>
                  <a:tcPr/>
                </a:tc>
                <a:tc>
                  <a:txBody>
                    <a:bodyPr/>
                    <a:lstStyle/>
                    <a:p>
                      <a:r>
                        <a:rPr lang="en-US" dirty="0"/>
                        <a:t>POSITIVES</a:t>
                      </a:r>
                    </a:p>
                  </a:txBody>
                  <a:tcPr/>
                </a:tc>
                <a:tc>
                  <a:txBody>
                    <a:bodyPr/>
                    <a:lstStyle/>
                    <a:p>
                      <a:r>
                        <a:rPr lang="en-US" dirty="0"/>
                        <a:t>NEGATIVES</a:t>
                      </a:r>
                    </a:p>
                  </a:txBody>
                  <a:tcPr/>
                </a:tc>
                <a:extLst>
                  <a:ext uri="{0D108BD9-81ED-4DB2-BD59-A6C34878D82A}">
                    <a16:rowId xmlns:a16="http://schemas.microsoft.com/office/drawing/2014/main" val="10000"/>
                  </a:ext>
                </a:extLst>
              </a:tr>
              <a:tr h="370840">
                <a:tc>
                  <a:txBody>
                    <a:bodyPr/>
                    <a:lstStyle/>
                    <a:p>
                      <a:r>
                        <a:rPr lang="en-US" b="1" dirty="0"/>
                        <a:t>Electronic Religion</a:t>
                      </a:r>
                    </a:p>
                  </a:txBody>
                  <a:tcPr/>
                </a:tc>
                <a:tc>
                  <a:txBody>
                    <a:bodyPr/>
                    <a:lstStyle/>
                    <a:p>
                      <a:r>
                        <a:rPr lang="en-US" dirty="0"/>
                        <a:t>Could</a:t>
                      </a:r>
                      <a:r>
                        <a:rPr lang="en-US" baseline="0" dirty="0"/>
                        <a:t> be programmed to give sermons, or conduct funeral services, in situations where there is a shortage of clergy </a:t>
                      </a:r>
                      <a:endParaRPr lang="en-US" dirty="0"/>
                    </a:p>
                  </a:txBody>
                  <a:tcPr/>
                </a:tc>
                <a:tc>
                  <a:txBody>
                    <a:bodyPr/>
                    <a:lstStyle/>
                    <a:p>
                      <a:r>
                        <a:rPr lang="en-US" dirty="0"/>
                        <a:t>Impersonal and</a:t>
                      </a:r>
                      <a:r>
                        <a:rPr lang="en-US" baseline="0" dirty="0"/>
                        <a:t> not able to provide the pastoral care that human clergy can give a troubled person</a:t>
                      </a:r>
                      <a:endParaRPr lang="en-US" dirty="0"/>
                    </a:p>
                  </a:txBody>
                  <a:tcPr/>
                </a:tc>
                <a:extLst>
                  <a:ext uri="{0D108BD9-81ED-4DB2-BD59-A6C34878D82A}">
                    <a16:rowId xmlns:a16="http://schemas.microsoft.com/office/drawing/2014/main" val="10001"/>
                  </a:ext>
                </a:extLst>
              </a:tr>
              <a:tr h="1161773">
                <a:tc>
                  <a:txBody>
                    <a:bodyPr/>
                    <a:lstStyle/>
                    <a:p>
                      <a:r>
                        <a:rPr lang="en-US" b="1" dirty="0" err="1"/>
                        <a:t>Textalyser</a:t>
                      </a:r>
                      <a:endParaRPr lang="en-US" b="1" dirty="0"/>
                    </a:p>
                  </a:txBody>
                  <a:tcPr/>
                </a:tc>
                <a:tc>
                  <a:txBody>
                    <a:bodyPr/>
                    <a:lstStyle/>
                    <a:p>
                      <a:r>
                        <a:rPr lang="en-US" dirty="0"/>
                        <a:t>Useful</a:t>
                      </a:r>
                      <a:r>
                        <a:rPr lang="en-US" baseline="0" dirty="0"/>
                        <a:t> deterrent to prevent drivers texting while in control of vehicle. </a:t>
                      </a:r>
                    </a:p>
                    <a:p>
                      <a:endParaRPr lang="en-US" baseline="0" dirty="0"/>
                    </a:p>
                    <a:p>
                      <a:r>
                        <a:rPr lang="en-US" baseline="0" dirty="0"/>
                        <a:t>Will ensure safer road usage</a:t>
                      </a:r>
                      <a:endParaRPr lang="en-US"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b="0" dirty="0"/>
                        <a:t>Concerns that use of this device infringes on our right to be exempt from unreasonable searches and seizures. </a:t>
                      </a:r>
                      <a:endParaRPr lang="en-US" dirty="0"/>
                    </a:p>
                  </a:txBody>
                  <a:tcPr/>
                </a:tc>
                <a:extLst>
                  <a:ext uri="{0D108BD9-81ED-4DB2-BD59-A6C34878D82A}">
                    <a16:rowId xmlns:a16="http://schemas.microsoft.com/office/drawing/2014/main" val="10002"/>
                  </a:ext>
                </a:extLst>
              </a:tr>
              <a:tr h="370840">
                <a:tc>
                  <a:txBody>
                    <a:bodyPr/>
                    <a:lstStyle/>
                    <a:p>
                      <a:r>
                        <a:rPr lang="en-US" b="1" dirty="0"/>
                        <a:t>Malware</a:t>
                      </a:r>
                    </a:p>
                    <a:p>
                      <a:endParaRPr lang="en-US" b="1" dirty="0"/>
                    </a:p>
                    <a:p>
                      <a:r>
                        <a:rPr lang="en-US" b="0" dirty="0"/>
                        <a:t>e.g. </a:t>
                      </a:r>
                      <a:r>
                        <a:rPr lang="en-US" b="0" dirty="0" err="1"/>
                        <a:t>Ransomeware</a:t>
                      </a:r>
                      <a:endParaRPr lang="en-US" b="0" dirty="0"/>
                    </a:p>
                  </a:txBody>
                  <a:tcPr/>
                </a:tc>
                <a:tc>
                  <a:txBody>
                    <a:bodyPr/>
                    <a:lstStyle/>
                    <a:p>
                      <a:endParaRPr lang="en-US" dirty="0"/>
                    </a:p>
                  </a:txBody>
                  <a:tcPr/>
                </a:tc>
                <a:tc>
                  <a:txBody>
                    <a:bodyPr/>
                    <a:lstStyle/>
                    <a:p>
                      <a:r>
                        <a:rPr lang="en-US" sz="1800" b="0" i="0" kern="1200" dirty="0">
                          <a:solidFill>
                            <a:schemeClr val="dk1"/>
                          </a:solidFill>
                          <a:latin typeface="+mn-lt"/>
                          <a:ea typeface="+mn-ea"/>
                          <a:cs typeface="+mn-cs"/>
                        </a:rPr>
                        <a:t>Software specifically designed to disrupt, damage, or gain authorized access to a computer system.</a:t>
                      </a:r>
                      <a:endParaRPr lang="en-US" dirty="0"/>
                    </a:p>
                  </a:txBody>
                  <a:tcPr/>
                </a:tc>
                <a:extLst>
                  <a:ext uri="{0D108BD9-81ED-4DB2-BD59-A6C34878D82A}">
                    <a16:rowId xmlns:a16="http://schemas.microsoft.com/office/drawing/2014/main" val="10003"/>
                  </a:ext>
                </a:extLst>
              </a:tr>
              <a:tr h="370840">
                <a:tc>
                  <a:txBody>
                    <a:bodyPr/>
                    <a:lstStyle/>
                    <a:p>
                      <a:r>
                        <a:rPr lang="en-US" b="1" dirty="0"/>
                        <a:t>Biometric Technology</a:t>
                      </a:r>
                    </a:p>
                  </a:txBody>
                  <a:tcPr/>
                </a:tc>
                <a:tc>
                  <a:txBody>
                    <a:bodyPr/>
                    <a:lstStyle/>
                    <a:p>
                      <a:r>
                        <a:rPr lang="en-US" dirty="0"/>
                        <a:t>Eliminates paper documentation that can be forged, like ID cards, passports, and visas, and provide a foolproof and very convenient form of identity</a:t>
                      </a:r>
                    </a:p>
                  </a:txBody>
                  <a:tcPr/>
                </a:tc>
                <a:tc>
                  <a:txBody>
                    <a:bodyPr/>
                    <a:lstStyle/>
                    <a:p>
                      <a:r>
                        <a:rPr lang="en-US" dirty="0"/>
                        <a:t>Possible violations</a:t>
                      </a:r>
                      <a:r>
                        <a:rPr lang="en-US" baseline="0" dirty="0"/>
                        <a:t> of privacy and autonomy</a:t>
                      </a:r>
                      <a:endParaRPr lang="en-US" dirty="0"/>
                    </a:p>
                  </a:txBody>
                  <a:tcPr/>
                </a:tc>
                <a:extLst>
                  <a:ext uri="{0D108BD9-81ED-4DB2-BD59-A6C34878D82A}">
                    <a16:rowId xmlns:a16="http://schemas.microsoft.com/office/drawing/2014/main" val="10004"/>
                  </a:ext>
                </a:extLst>
              </a:tr>
            </a:tbl>
          </a:graphicData>
        </a:graphic>
      </p:graphicFrame>
      <p:sp>
        <p:nvSpPr>
          <p:cNvPr id="3" name="Rectangle 2"/>
          <p:cNvSpPr/>
          <p:nvPr/>
        </p:nvSpPr>
        <p:spPr>
          <a:xfrm>
            <a:off x="3048000" y="3105835"/>
            <a:ext cx="6096000" cy="646331"/>
          </a:xfrm>
          <a:prstGeom prst="rect">
            <a:avLst/>
          </a:prstGeom>
        </p:spPr>
        <p:txBody>
          <a:bodyPr>
            <a:spAutoFit/>
          </a:bodyPr>
          <a:lstStyle/>
          <a:p>
            <a:r>
              <a:rPr lang="en-US" dirty="0"/>
              <a:t>paper documentation like ID cards, passports, and visas. Biometrics provide a very convenient form of identity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0717" y="114116"/>
            <a:ext cx="10354848" cy="853294"/>
          </a:xfrm>
        </p:spPr>
        <p:txBody>
          <a:bodyPr/>
          <a:lstStyle/>
          <a:p>
            <a:r>
              <a:rPr lang="en-US" b="1" dirty="0">
                <a:solidFill>
                  <a:schemeClr val="accent2">
                    <a:lumMod val="60000"/>
                    <a:lumOff val="40000"/>
                  </a:schemeClr>
                </a:solidFill>
              </a:rPr>
              <a:t>What is emerging technology?</a:t>
            </a:r>
          </a:p>
        </p:txBody>
      </p:sp>
      <p:sp>
        <p:nvSpPr>
          <p:cNvPr id="3" name="Content Placeholder 2"/>
          <p:cNvSpPr>
            <a:spLocks noGrp="1"/>
          </p:cNvSpPr>
          <p:nvPr>
            <p:ph idx="1"/>
          </p:nvPr>
        </p:nvSpPr>
        <p:spPr>
          <a:xfrm>
            <a:off x="776976" y="1060174"/>
            <a:ext cx="10381354" cy="5069694"/>
          </a:xfrm>
        </p:spPr>
        <p:txBody>
          <a:bodyPr>
            <a:normAutofit fontScale="85000" lnSpcReduction="10000"/>
          </a:bodyPr>
          <a:lstStyle/>
          <a:p>
            <a:r>
              <a:rPr lang="en-US" dirty="0">
                <a:solidFill>
                  <a:schemeClr val="tx1">
                    <a:lumMod val="95000"/>
                  </a:schemeClr>
                </a:solidFill>
              </a:rPr>
              <a:t>Emerging technologies are technologies that are new, innovative, and still in development, and are expected to have a large socioeconomic impact. </a:t>
            </a:r>
          </a:p>
          <a:p>
            <a:r>
              <a:rPr lang="en-US" dirty="0">
                <a:solidFill>
                  <a:schemeClr val="tx1">
                    <a:lumMod val="95000"/>
                  </a:schemeClr>
                </a:solidFill>
              </a:rPr>
              <a:t>They are new in the sense that they employ new concepts, methods and techniques and cannot be included under existing technologies. </a:t>
            </a:r>
          </a:p>
          <a:p>
            <a:r>
              <a:rPr lang="en-US" dirty="0">
                <a:solidFill>
                  <a:schemeClr val="tx1">
                    <a:lumMod val="95000"/>
                  </a:schemeClr>
                </a:solidFill>
              </a:rPr>
              <a:t>They are innovative in the sense that they promise new and potentially superior solutions to problems. </a:t>
            </a:r>
          </a:p>
          <a:p>
            <a:r>
              <a:rPr lang="en-US" dirty="0">
                <a:solidFill>
                  <a:schemeClr val="tx1">
                    <a:lumMod val="95000"/>
                  </a:schemeClr>
                </a:solidFill>
              </a:rPr>
              <a:t>They are expected to have a large socioeconomic impact in that they are expected to generate significant economic value and activity,</a:t>
            </a:r>
          </a:p>
          <a:p>
            <a:r>
              <a:rPr lang="en-US" dirty="0">
                <a:solidFill>
                  <a:schemeClr val="tx2">
                    <a:lumMod val="20000"/>
                    <a:lumOff val="80000"/>
                  </a:schemeClr>
                </a:solidFill>
              </a:rPr>
              <a:t>Examples of entrenched technologies are automotive technology, satellite technology, antibiotics, polymer technology, radio technology, information technology, and nuclear technology</a:t>
            </a:r>
          </a:p>
        </p:txBody>
      </p:sp>
    </p:spTree>
    <p:extLst>
      <p:ext uri="{BB962C8B-B14F-4D97-AF65-F5344CB8AC3E}">
        <p14:creationId xmlns:p14="http://schemas.microsoft.com/office/powerpoint/2010/main" val="687413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708" y="0"/>
            <a:ext cx="9875634" cy="1507067"/>
          </a:xfrm>
        </p:spPr>
        <p:txBody>
          <a:bodyPr>
            <a:normAutofit fontScale="90000"/>
          </a:bodyPr>
          <a:lstStyle/>
          <a:p>
            <a:r>
              <a:rPr lang="en-US" sz="4800" b="1" dirty="0">
                <a:solidFill>
                  <a:schemeClr val="accent2">
                    <a:lumMod val="60000"/>
                    <a:lumOff val="40000"/>
                  </a:schemeClr>
                </a:solidFill>
                <a:latin typeface="Aharoni" pitchFamily="2" charset="-79"/>
                <a:cs typeface="Aharoni" pitchFamily="2" charset="-79"/>
              </a:rPr>
              <a:t>emerging technology</a:t>
            </a:r>
            <a:br>
              <a:rPr lang="en-US" sz="4800" b="1" dirty="0">
                <a:solidFill>
                  <a:schemeClr val="accent2">
                    <a:lumMod val="60000"/>
                    <a:lumOff val="40000"/>
                  </a:schemeClr>
                </a:solidFill>
                <a:latin typeface="Aharoni" pitchFamily="2" charset="-79"/>
                <a:cs typeface="Aharoni" pitchFamily="2" charset="-79"/>
              </a:rPr>
            </a:br>
            <a:r>
              <a:rPr lang="en-US" b="1" cap="none" dirty="0">
                <a:solidFill>
                  <a:schemeClr val="tx2">
                    <a:lumMod val="20000"/>
                    <a:lumOff val="80000"/>
                  </a:schemeClr>
                </a:solidFill>
                <a:latin typeface="Aharoni" pitchFamily="2" charset="-79"/>
                <a:cs typeface="Aharoni" pitchFamily="2" charset="-79"/>
              </a:rPr>
              <a:t>The Dilemmas that emerge with new Technologies</a:t>
            </a:r>
            <a:endParaRPr lang="en-US" dirty="0"/>
          </a:p>
        </p:txBody>
      </p:sp>
      <p:graphicFrame>
        <p:nvGraphicFramePr>
          <p:cNvPr id="4" name="Content Placeholder 3"/>
          <p:cNvGraphicFramePr>
            <a:graphicFrameLocks noGrp="1"/>
          </p:cNvGraphicFramePr>
          <p:nvPr>
            <p:ph idx="1"/>
          </p:nvPr>
        </p:nvGraphicFramePr>
        <p:xfrm>
          <a:off x="517269" y="2379807"/>
          <a:ext cx="11674731" cy="3845560"/>
        </p:xfrm>
        <a:graphic>
          <a:graphicData uri="http://schemas.openxmlformats.org/drawingml/2006/table">
            <a:tbl>
              <a:tblPr firstRow="1" bandRow="1">
                <a:tableStyleId>{5C22544A-7EE6-4342-B048-85BDC9FD1C3A}</a:tableStyleId>
              </a:tblPr>
              <a:tblGrid>
                <a:gridCol w="2855195">
                  <a:extLst>
                    <a:ext uri="{9D8B030D-6E8A-4147-A177-3AD203B41FA5}">
                      <a16:colId xmlns:a16="http://schemas.microsoft.com/office/drawing/2014/main" val="20000"/>
                    </a:ext>
                  </a:extLst>
                </a:gridCol>
                <a:gridCol w="3775587">
                  <a:extLst>
                    <a:ext uri="{9D8B030D-6E8A-4147-A177-3AD203B41FA5}">
                      <a16:colId xmlns:a16="http://schemas.microsoft.com/office/drawing/2014/main" val="20001"/>
                    </a:ext>
                  </a:extLst>
                </a:gridCol>
                <a:gridCol w="5043949">
                  <a:extLst>
                    <a:ext uri="{9D8B030D-6E8A-4147-A177-3AD203B41FA5}">
                      <a16:colId xmlns:a16="http://schemas.microsoft.com/office/drawing/2014/main" val="20002"/>
                    </a:ext>
                  </a:extLst>
                </a:gridCol>
              </a:tblGrid>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TECHNOLOGY</a:t>
                      </a:r>
                    </a:p>
                  </a:txBody>
                  <a:tcPr/>
                </a:tc>
                <a:tc>
                  <a:txBody>
                    <a:bodyPr/>
                    <a:lstStyle/>
                    <a:p>
                      <a:r>
                        <a:rPr lang="en-US" dirty="0"/>
                        <a:t>POSITIVES</a:t>
                      </a:r>
                    </a:p>
                  </a:txBody>
                  <a:tcPr/>
                </a:tc>
                <a:tc>
                  <a:txBody>
                    <a:bodyPr/>
                    <a:lstStyle/>
                    <a:p>
                      <a:r>
                        <a:rPr lang="en-US" dirty="0"/>
                        <a:t>NEGATIVES</a:t>
                      </a:r>
                    </a:p>
                  </a:txBody>
                  <a:tcPr/>
                </a:tc>
                <a:extLst>
                  <a:ext uri="{0D108BD9-81ED-4DB2-BD59-A6C34878D82A}">
                    <a16:rowId xmlns:a16="http://schemas.microsoft.com/office/drawing/2014/main" val="10000"/>
                  </a:ext>
                </a:extLst>
              </a:tr>
              <a:tr h="370840">
                <a:tc>
                  <a:txBody>
                    <a:bodyPr/>
                    <a:lstStyle/>
                    <a:p>
                      <a:r>
                        <a:rPr lang="en-US" b="1" dirty="0"/>
                        <a:t>Self-driving Cars</a:t>
                      </a:r>
                      <a:endParaRPr lang="en-US" dirty="0"/>
                    </a:p>
                  </a:txBody>
                  <a:tcPr/>
                </a:tc>
                <a:tc>
                  <a:txBody>
                    <a:bodyPr/>
                    <a:lstStyle/>
                    <a:p>
                      <a:r>
                        <a:rPr lang="en-US" sz="1800" b="0" dirty="0">
                          <a:solidFill>
                            <a:schemeClr val="bg1"/>
                          </a:solidFill>
                        </a:rPr>
                        <a:t>Autonomous vehicles can reduce traffic, cut pollution and save  many lives each year—human error contributes to </a:t>
                      </a:r>
                      <a:r>
                        <a:rPr lang="en-US" sz="1800" b="0" u="sng" dirty="0">
                          <a:solidFill>
                            <a:schemeClr val="bg1"/>
                          </a:solidFill>
                        </a:rPr>
                        <a:t>90% of traffic accidents</a:t>
                      </a:r>
                      <a:endParaRPr lang="en-US" b="0" dirty="0">
                        <a:solidFill>
                          <a:schemeClr val="bg1"/>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0" dirty="0">
                          <a:solidFill>
                            <a:schemeClr val="bg1"/>
                          </a:solidFill>
                        </a:rPr>
                        <a:t>AI does not have the same cognitive capabilities that humans have !!</a:t>
                      </a:r>
                    </a:p>
                    <a:p>
                      <a:r>
                        <a:rPr lang="en-US" sz="1800" dirty="0">
                          <a:solidFill>
                            <a:schemeClr val="bg1"/>
                          </a:solidFill>
                        </a:rPr>
                        <a:t>Autonomous vehicles need to be  </a:t>
                      </a:r>
                      <a:r>
                        <a:rPr lang="en-US" sz="1800" b="1" dirty="0">
                          <a:solidFill>
                            <a:schemeClr val="bg1"/>
                          </a:solidFill>
                        </a:rPr>
                        <a:t>protected from hackers, </a:t>
                      </a:r>
                      <a:r>
                        <a:rPr lang="en-US" sz="1800" dirty="0">
                          <a:solidFill>
                            <a:schemeClr val="bg1"/>
                          </a:solidFill>
                        </a:rPr>
                        <a:t>who may</a:t>
                      </a:r>
                      <a:r>
                        <a:rPr lang="en-US" sz="1800" baseline="0" dirty="0">
                          <a:solidFill>
                            <a:schemeClr val="bg1"/>
                          </a:solidFill>
                        </a:rPr>
                        <a:t> </a:t>
                      </a:r>
                      <a:r>
                        <a:rPr lang="en-US" sz="1800" dirty="0">
                          <a:solidFill>
                            <a:schemeClr val="bg1"/>
                          </a:solidFill>
                        </a:rPr>
                        <a:t>take over their controls,</a:t>
                      </a:r>
                      <a:r>
                        <a:rPr lang="en-US" sz="1800" baseline="0" dirty="0">
                          <a:solidFill>
                            <a:schemeClr val="bg1"/>
                          </a:solidFill>
                        </a:rPr>
                        <a:t> </a:t>
                      </a:r>
                      <a:r>
                        <a:rPr lang="en-US" sz="1800" dirty="0">
                          <a:solidFill>
                            <a:schemeClr val="bg1"/>
                          </a:solidFill>
                        </a:rPr>
                        <a:t>while someone is onboard</a:t>
                      </a:r>
                      <a:endParaRPr lang="en-US" dirty="0">
                        <a:solidFill>
                          <a:schemeClr val="bg1"/>
                        </a:solidFill>
                      </a:endParaRPr>
                    </a:p>
                  </a:txBody>
                  <a:tcPr/>
                </a:tc>
                <a:extLst>
                  <a:ext uri="{0D108BD9-81ED-4DB2-BD59-A6C34878D82A}">
                    <a16:rowId xmlns:a16="http://schemas.microsoft.com/office/drawing/2014/main" val="10001"/>
                  </a:ext>
                </a:extLst>
              </a:tr>
              <a:tr h="370840">
                <a:tc>
                  <a:txBody>
                    <a:bodyPr/>
                    <a:lstStyle/>
                    <a:p>
                      <a:r>
                        <a:rPr lang="en-US" b="1" dirty="0"/>
                        <a:t>Killer Robot Weapons</a:t>
                      </a:r>
                      <a:endParaRPr lang="en-US" dirty="0"/>
                    </a:p>
                  </a:txBody>
                  <a:tcPr/>
                </a:tc>
                <a:tc>
                  <a:txBody>
                    <a:bodyPr/>
                    <a:lstStyle/>
                    <a:p>
                      <a:r>
                        <a:rPr lang="en-US" dirty="0">
                          <a:solidFill>
                            <a:schemeClr val="bg1"/>
                          </a:solidFill>
                        </a:rPr>
                        <a:t>Will reduce the loss of life military personnel in an armed conflict</a:t>
                      </a:r>
                    </a:p>
                  </a:txBody>
                  <a:tcPr/>
                </a:tc>
                <a:tc>
                  <a:txBody>
                    <a:bodyPr/>
                    <a:lstStyle/>
                    <a:p>
                      <a:r>
                        <a:rPr lang="en-US" dirty="0">
                          <a:solidFill>
                            <a:schemeClr val="bg1"/>
                          </a:solidFill>
                        </a:rPr>
                        <a:t>“Killer robots” lack human judgment, and it will be difficult </a:t>
                      </a:r>
                      <a:r>
                        <a:rPr lang="en-US" b="0" dirty="0">
                          <a:solidFill>
                            <a:schemeClr val="bg1"/>
                          </a:solidFill>
                        </a:rPr>
                        <a:t>to ensure that their decisions complied with international human rights law.  Who would be responsible</a:t>
                      </a:r>
                      <a:r>
                        <a:rPr lang="en-US" b="0" baseline="0" dirty="0">
                          <a:solidFill>
                            <a:schemeClr val="bg1"/>
                          </a:solidFill>
                        </a:rPr>
                        <a:t> ???</a:t>
                      </a:r>
                      <a:endParaRPr lang="en-US" b="0" dirty="0">
                        <a:solidFill>
                          <a:schemeClr val="bg1"/>
                        </a:solidFill>
                      </a:endParaRPr>
                    </a:p>
                    <a:p>
                      <a:r>
                        <a:rPr lang="en-US" b="0" dirty="0">
                          <a:solidFill>
                            <a:schemeClr val="bg1"/>
                          </a:solidFill>
                        </a:rPr>
                        <a:t>Allowing machines that cannot appreciate the value of human life to make life-and-death decisions is unethical</a:t>
                      </a: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4540" y="0"/>
            <a:ext cx="8534400" cy="1149927"/>
          </a:xfrm>
        </p:spPr>
        <p:txBody>
          <a:bodyPr>
            <a:normAutofit/>
          </a:bodyPr>
          <a:lstStyle/>
          <a:p>
            <a:r>
              <a:rPr lang="en-US" sz="4400" b="1" dirty="0">
                <a:solidFill>
                  <a:schemeClr val="accent2">
                    <a:lumMod val="60000"/>
                    <a:lumOff val="40000"/>
                  </a:schemeClr>
                </a:solidFill>
                <a:latin typeface="Aharoni" pitchFamily="2" charset="-79"/>
                <a:cs typeface="Aharoni" pitchFamily="2" charset="-79"/>
              </a:rPr>
              <a:t>emerging technology</a:t>
            </a:r>
            <a:endParaRPr lang="en-US" sz="4400" dirty="0">
              <a:latin typeface="Aharoni" pitchFamily="2" charset="-79"/>
              <a:cs typeface="Aharoni" pitchFamily="2" charset="-79"/>
            </a:endParaRPr>
          </a:p>
        </p:txBody>
      </p:sp>
      <p:sp>
        <p:nvSpPr>
          <p:cNvPr id="3" name="Content Placeholder 2"/>
          <p:cNvSpPr>
            <a:spLocks noGrp="1"/>
          </p:cNvSpPr>
          <p:nvPr>
            <p:ph idx="1"/>
          </p:nvPr>
        </p:nvSpPr>
        <p:spPr>
          <a:xfrm>
            <a:off x="942086" y="1572044"/>
            <a:ext cx="8534400" cy="3615267"/>
          </a:xfrm>
        </p:spPr>
        <p:txBody>
          <a:bodyPr>
            <a:noAutofit/>
          </a:bodyPr>
          <a:lstStyle/>
          <a:p>
            <a:r>
              <a:rPr lang="en-US" sz="2400" b="1" dirty="0">
                <a:solidFill>
                  <a:schemeClr val="tx1"/>
                </a:solidFill>
              </a:rPr>
              <a:t>The beginnings of a technological revolution are already visible in six developmental categories: materials, nanotechnology, biotechnology, information technology, Neuroscience, robotics and artificial intelligence. </a:t>
            </a:r>
          </a:p>
          <a:p>
            <a:pPr>
              <a:buNone/>
            </a:pPr>
            <a:endParaRPr lang="en-US" sz="2400" b="1" dirty="0"/>
          </a:p>
          <a:p>
            <a:r>
              <a:rPr lang="en-US" sz="2400" b="1" dirty="0">
                <a:solidFill>
                  <a:schemeClr val="tx1"/>
                </a:solidFill>
              </a:rPr>
              <a:t>The world is changing faster than we are prepared for.”</a:t>
            </a:r>
          </a:p>
          <a:p>
            <a:endParaRPr lang="en-US" sz="2400" b="1" dirty="0"/>
          </a:p>
          <a:p>
            <a:r>
              <a:rPr lang="en-US" sz="2400" b="1" dirty="0">
                <a:solidFill>
                  <a:schemeClr val="tx1"/>
                </a:solidFill>
              </a:rPr>
              <a:t>The future is coming and it is coming quickly, we will need to reinvent ourselves in order to keep up.</a:t>
            </a:r>
          </a:p>
        </p:txBody>
      </p:sp>
    </p:spTree>
    <p:extLst>
      <p:ext uri="{BB962C8B-B14F-4D97-AF65-F5344CB8AC3E}">
        <p14:creationId xmlns:p14="http://schemas.microsoft.com/office/powerpoint/2010/main" val="30309568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4714" y="206478"/>
            <a:ext cx="10716291" cy="663677"/>
          </a:xfrm>
        </p:spPr>
        <p:txBody>
          <a:bodyPr>
            <a:noAutofit/>
          </a:bodyPr>
          <a:lstStyle/>
          <a:p>
            <a:r>
              <a:rPr lang="en-US" b="1" dirty="0"/>
              <a:t>MIT : 10 BREAKTHROUGH TECHNOLOGIES 2018</a:t>
            </a:r>
            <a:br>
              <a:rPr lang="en-US" b="1" dirty="0"/>
            </a:br>
            <a:endParaRPr lang="en-US" dirty="0"/>
          </a:p>
        </p:txBody>
      </p:sp>
      <p:graphicFrame>
        <p:nvGraphicFramePr>
          <p:cNvPr id="4" name="Content Placeholder 3"/>
          <p:cNvGraphicFramePr>
            <a:graphicFrameLocks noGrp="1"/>
          </p:cNvGraphicFramePr>
          <p:nvPr>
            <p:ph idx="1"/>
          </p:nvPr>
        </p:nvGraphicFramePr>
        <p:xfrm>
          <a:off x="979054" y="1139681"/>
          <a:ext cx="10848258" cy="5400040"/>
        </p:xfrm>
        <a:graphic>
          <a:graphicData uri="http://schemas.openxmlformats.org/drawingml/2006/table">
            <a:tbl>
              <a:tblPr firstRow="1" bandRow="1">
                <a:tableStyleId>{5C22544A-7EE6-4342-B048-85BDC9FD1C3A}</a:tableStyleId>
              </a:tblPr>
              <a:tblGrid>
                <a:gridCol w="1491427">
                  <a:extLst>
                    <a:ext uri="{9D8B030D-6E8A-4147-A177-3AD203B41FA5}">
                      <a16:colId xmlns:a16="http://schemas.microsoft.com/office/drawing/2014/main" val="20000"/>
                    </a:ext>
                  </a:extLst>
                </a:gridCol>
                <a:gridCol w="4711089">
                  <a:extLst>
                    <a:ext uri="{9D8B030D-6E8A-4147-A177-3AD203B41FA5}">
                      <a16:colId xmlns:a16="http://schemas.microsoft.com/office/drawing/2014/main" val="20001"/>
                    </a:ext>
                  </a:extLst>
                </a:gridCol>
                <a:gridCol w="4645742">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pPr algn="ctr"/>
                      <a:r>
                        <a:rPr lang="en-US" dirty="0"/>
                        <a:t>TECHNOLOGY</a:t>
                      </a:r>
                    </a:p>
                  </a:txBody>
                  <a:tcPr/>
                </a:tc>
                <a:tc>
                  <a:txBody>
                    <a:bodyPr/>
                    <a:lstStyle/>
                    <a:p>
                      <a:pPr algn="ctr"/>
                      <a:r>
                        <a:rPr lang="en-US" dirty="0"/>
                        <a:t>WHY IMPORTANT</a:t>
                      </a:r>
                    </a:p>
                  </a:txBody>
                  <a:tcPr/>
                </a:tc>
                <a:extLst>
                  <a:ext uri="{0D108BD9-81ED-4DB2-BD59-A6C34878D82A}">
                    <a16:rowId xmlns:a16="http://schemas.microsoft.com/office/drawing/2014/main" val="10000"/>
                  </a:ext>
                </a:extLst>
              </a:tr>
              <a:tr h="370840">
                <a:tc>
                  <a:txBody>
                    <a:bodyPr/>
                    <a:lstStyle/>
                    <a:p>
                      <a:pPr algn="ctr"/>
                      <a:r>
                        <a:rPr lang="en-US" dirty="0"/>
                        <a:t>1</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latin typeface="+mn-lt"/>
                          <a:ea typeface="+mn-ea"/>
                          <a:cs typeface="+mn-cs"/>
                        </a:rPr>
                        <a:t>3-D Metal Printing</a:t>
                      </a:r>
                    </a:p>
                    <a:p>
                      <a:r>
                        <a:rPr lang="en-US" sz="1800" b="0" i="0" kern="1200" dirty="0">
                          <a:solidFill>
                            <a:schemeClr val="dk1"/>
                          </a:solidFill>
                          <a:latin typeface="+mn-lt"/>
                          <a:ea typeface="+mn-ea"/>
                          <a:cs typeface="+mn-cs"/>
                        </a:rPr>
                        <a:t>Now printers can make metal objects quickly and cheaply.</a:t>
                      </a:r>
                      <a:endParaRPr lang="en-US" dirty="0"/>
                    </a:p>
                  </a:txBody>
                  <a:tcPr/>
                </a:tc>
                <a:tc>
                  <a:txBody>
                    <a:bodyPr/>
                    <a:lstStyle/>
                    <a:p>
                      <a:r>
                        <a:rPr lang="en-US" sz="1800" b="0" i="0" kern="1200" dirty="0">
                          <a:solidFill>
                            <a:schemeClr val="dk1"/>
                          </a:solidFill>
                          <a:latin typeface="+mn-lt"/>
                          <a:ea typeface="+mn-ea"/>
                          <a:cs typeface="+mn-cs"/>
                        </a:rPr>
                        <a:t>The ability to make large and complex metal ­objects on demand could transform manufacturing.</a:t>
                      </a:r>
                      <a:endParaRPr lang="en-US" dirty="0"/>
                    </a:p>
                  </a:txBody>
                  <a:tcPr/>
                </a:tc>
                <a:extLst>
                  <a:ext uri="{0D108BD9-81ED-4DB2-BD59-A6C34878D82A}">
                    <a16:rowId xmlns:a16="http://schemas.microsoft.com/office/drawing/2014/main" val="10001"/>
                  </a:ext>
                </a:extLst>
              </a:tr>
              <a:tr h="370840">
                <a:tc>
                  <a:txBody>
                    <a:bodyPr/>
                    <a:lstStyle/>
                    <a:p>
                      <a:pPr algn="ctr"/>
                      <a:r>
                        <a:rPr lang="en-US" dirty="0"/>
                        <a:t>2</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latin typeface="+mn-lt"/>
                          <a:ea typeface="+mn-ea"/>
                          <a:cs typeface="+mn-cs"/>
                        </a:rPr>
                        <a:t>Artificial Embryos</a:t>
                      </a:r>
                    </a:p>
                    <a:p>
                      <a:r>
                        <a:rPr lang="en-US" sz="1800" b="0" i="0" kern="1200" dirty="0">
                          <a:solidFill>
                            <a:schemeClr val="dk1"/>
                          </a:solidFill>
                          <a:latin typeface="+mn-lt"/>
                          <a:ea typeface="+mn-ea"/>
                          <a:cs typeface="+mn-cs"/>
                        </a:rPr>
                        <a:t>Without using eggs or sperm cells, researchers have made embryo-like structures from stem cells alone, providing a whole new route to creating life.</a:t>
                      </a:r>
                      <a:endParaRPr lang="en-US" dirty="0"/>
                    </a:p>
                  </a:txBody>
                  <a:tcPr/>
                </a:tc>
                <a:tc>
                  <a:txBody>
                    <a:bodyPr/>
                    <a:lstStyle/>
                    <a:p>
                      <a:r>
                        <a:rPr lang="en-US" sz="1800" b="0" i="0" kern="1200" dirty="0">
                          <a:solidFill>
                            <a:schemeClr val="dk1"/>
                          </a:solidFill>
                          <a:latin typeface="+mn-lt"/>
                          <a:ea typeface="+mn-ea"/>
                          <a:cs typeface="+mn-cs"/>
                        </a:rPr>
                        <a:t>Artificial embryos will make it easier for researchers to study the mysterious beginnings of a human life, but they’re stoking new bioethical debates.</a:t>
                      </a:r>
                      <a:endParaRPr lang="en-US" dirty="0"/>
                    </a:p>
                  </a:txBody>
                  <a:tcPr/>
                </a:tc>
                <a:extLst>
                  <a:ext uri="{0D108BD9-81ED-4DB2-BD59-A6C34878D82A}">
                    <a16:rowId xmlns:a16="http://schemas.microsoft.com/office/drawing/2014/main" val="10002"/>
                  </a:ext>
                </a:extLst>
              </a:tr>
              <a:tr h="370840">
                <a:tc>
                  <a:txBody>
                    <a:bodyPr/>
                    <a:lstStyle/>
                    <a:p>
                      <a:pPr algn="ctr"/>
                      <a:r>
                        <a:rPr lang="en-US" dirty="0"/>
                        <a:t>3</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latin typeface="+mn-lt"/>
                          <a:ea typeface="+mn-ea"/>
                          <a:cs typeface="+mn-cs"/>
                        </a:rPr>
                        <a:t>Sensing City</a:t>
                      </a:r>
                    </a:p>
                    <a:p>
                      <a:r>
                        <a:rPr lang="en-US" sz="1800" b="0" i="0" kern="1200" dirty="0">
                          <a:solidFill>
                            <a:schemeClr val="dk1"/>
                          </a:solidFill>
                          <a:latin typeface="+mn-lt"/>
                          <a:ea typeface="+mn-ea"/>
                          <a:cs typeface="+mn-cs"/>
                        </a:rPr>
                        <a:t>A Toronto neighborhood aims to be the first place to successfully integrate cutting-edge urban design with state-of-the-art digital technology.</a:t>
                      </a:r>
                      <a:endParaRPr lang="en-US" dirty="0"/>
                    </a:p>
                  </a:txBody>
                  <a:tcPr/>
                </a:tc>
                <a:tc>
                  <a:txBody>
                    <a:bodyPr/>
                    <a:lstStyle/>
                    <a:p>
                      <a:r>
                        <a:rPr lang="en-US" sz="1800" b="0" i="0" kern="1200" dirty="0">
                          <a:solidFill>
                            <a:schemeClr val="dk1"/>
                          </a:solidFill>
                          <a:latin typeface="+mn-lt"/>
                          <a:ea typeface="+mn-ea"/>
                          <a:cs typeface="+mn-cs"/>
                        </a:rPr>
                        <a:t>Smart cities could make urban areas more affordable, livable, and environmentally friendly.</a:t>
                      </a:r>
                      <a:endParaRPr lang="en-US" dirty="0"/>
                    </a:p>
                  </a:txBody>
                  <a:tcPr/>
                </a:tc>
                <a:extLst>
                  <a:ext uri="{0D108BD9-81ED-4DB2-BD59-A6C34878D82A}">
                    <a16:rowId xmlns:a16="http://schemas.microsoft.com/office/drawing/2014/main" val="10003"/>
                  </a:ext>
                </a:extLst>
              </a:tr>
              <a:tr h="370840">
                <a:tc>
                  <a:txBody>
                    <a:bodyPr/>
                    <a:lstStyle/>
                    <a:p>
                      <a:pPr algn="ctr"/>
                      <a:r>
                        <a:rPr lang="en-US" dirty="0"/>
                        <a:t>4</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latin typeface="+mn-lt"/>
                          <a:ea typeface="+mn-ea"/>
                          <a:cs typeface="+mn-cs"/>
                        </a:rPr>
                        <a:t>AI for Everybody</a:t>
                      </a:r>
                    </a:p>
                    <a:p>
                      <a:r>
                        <a:rPr lang="en-US" sz="1800" b="0" i="0" kern="1200" dirty="0">
                          <a:solidFill>
                            <a:schemeClr val="dk1"/>
                          </a:solidFill>
                          <a:latin typeface="+mn-lt"/>
                          <a:ea typeface="+mn-ea"/>
                          <a:cs typeface="+mn-cs"/>
                        </a:rPr>
                        <a:t>Cloud-based AI is making the technology cheaper and easier to use.</a:t>
                      </a:r>
                      <a:endParaRPr lang="en-US" dirty="0"/>
                    </a:p>
                  </a:txBody>
                  <a:tcPr/>
                </a:tc>
                <a:tc>
                  <a:txBody>
                    <a:bodyPr/>
                    <a:lstStyle/>
                    <a:p>
                      <a:r>
                        <a:rPr lang="en-US" sz="1800" b="0" i="0" kern="1200" dirty="0">
                          <a:solidFill>
                            <a:schemeClr val="dk1"/>
                          </a:solidFill>
                          <a:latin typeface="+mn-lt"/>
                          <a:ea typeface="+mn-ea"/>
                          <a:cs typeface="+mn-cs"/>
                        </a:rPr>
                        <a:t>Right now the use of AI is dominated by a relatively few companies, but as a cloud-based service, it could be widely available to many more, giving the economy a boost.</a:t>
                      </a:r>
                      <a:endParaRPr lang="en-US" dirty="0"/>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4270" y="0"/>
            <a:ext cx="9565917" cy="1507067"/>
          </a:xfrm>
        </p:spPr>
        <p:txBody>
          <a:bodyPr>
            <a:normAutofit fontScale="90000"/>
          </a:bodyPr>
          <a:lstStyle/>
          <a:p>
            <a:r>
              <a:rPr lang="en-US" b="1" dirty="0"/>
              <a:t>MIT : 10 BREAKTHROUGH TECHNOLOGIES 2018</a:t>
            </a:r>
            <a:br>
              <a:rPr lang="en-US" b="1" dirty="0"/>
            </a:br>
            <a:endParaRPr lang="en-US" dirty="0"/>
          </a:p>
        </p:txBody>
      </p:sp>
      <p:graphicFrame>
        <p:nvGraphicFramePr>
          <p:cNvPr id="5" name="Content Placeholder 4"/>
          <p:cNvGraphicFramePr>
            <a:graphicFrameLocks noGrp="1"/>
          </p:cNvGraphicFramePr>
          <p:nvPr>
            <p:ph idx="1"/>
          </p:nvPr>
        </p:nvGraphicFramePr>
        <p:xfrm>
          <a:off x="469807" y="884382"/>
          <a:ext cx="11290299" cy="5674360"/>
        </p:xfrm>
        <a:graphic>
          <a:graphicData uri="http://schemas.openxmlformats.org/drawingml/2006/table">
            <a:tbl>
              <a:tblPr firstRow="1" bandRow="1">
                <a:tableStyleId>{5C22544A-7EE6-4342-B048-85BDC9FD1C3A}</a:tableStyleId>
              </a:tblPr>
              <a:tblGrid>
                <a:gridCol w="1424244">
                  <a:extLst>
                    <a:ext uri="{9D8B030D-6E8A-4147-A177-3AD203B41FA5}">
                      <a16:colId xmlns:a16="http://schemas.microsoft.com/office/drawing/2014/main" val="20000"/>
                    </a:ext>
                  </a:extLst>
                </a:gridCol>
                <a:gridCol w="4395019">
                  <a:extLst>
                    <a:ext uri="{9D8B030D-6E8A-4147-A177-3AD203B41FA5}">
                      <a16:colId xmlns:a16="http://schemas.microsoft.com/office/drawing/2014/main" val="20001"/>
                    </a:ext>
                  </a:extLst>
                </a:gridCol>
                <a:gridCol w="5471036">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pPr algn="ctr"/>
                      <a:r>
                        <a:rPr lang="en-US" dirty="0"/>
                        <a:t>TECHNOLOGY</a:t>
                      </a:r>
                    </a:p>
                  </a:txBody>
                  <a:tcPr/>
                </a:tc>
                <a:tc>
                  <a:txBody>
                    <a:bodyPr/>
                    <a:lstStyle/>
                    <a:p>
                      <a:pPr algn="ctr"/>
                      <a:r>
                        <a:rPr lang="en-US" dirty="0"/>
                        <a:t>WHY IMPORTANT</a:t>
                      </a:r>
                    </a:p>
                  </a:txBody>
                  <a:tcPr/>
                </a:tc>
                <a:extLst>
                  <a:ext uri="{0D108BD9-81ED-4DB2-BD59-A6C34878D82A}">
                    <a16:rowId xmlns:a16="http://schemas.microsoft.com/office/drawing/2014/main" val="10000"/>
                  </a:ext>
                </a:extLst>
              </a:tr>
              <a:tr h="370840">
                <a:tc>
                  <a:txBody>
                    <a:bodyPr/>
                    <a:lstStyle/>
                    <a:p>
                      <a:pPr algn="ctr"/>
                      <a:r>
                        <a:rPr lang="en-US" dirty="0"/>
                        <a:t>5</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latin typeface="+mn-lt"/>
                          <a:ea typeface="+mn-ea"/>
                          <a:cs typeface="+mn-cs"/>
                        </a:rPr>
                        <a:t>Dueling Neural Networks</a:t>
                      </a:r>
                    </a:p>
                    <a:p>
                      <a:r>
                        <a:rPr lang="en-US" sz="1800" b="0" i="0" kern="1200" dirty="0">
                          <a:solidFill>
                            <a:schemeClr val="dk1"/>
                          </a:solidFill>
                          <a:latin typeface="+mn-lt"/>
                          <a:ea typeface="+mn-ea"/>
                          <a:cs typeface="+mn-cs"/>
                        </a:rPr>
                        <a:t>Two AI systems can spar with each other to create ultra-realistic original images or sounds, something machines have never been able to do before.</a:t>
                      </a:r>
                      <a:endParaRPr lang="en-US" dirty="0"/>
                    </a:p>
                  </a:txBody>
                  <a:tcPr/>
                </a:tc>
                <a:tc>
                  <a:txBody>
                    <a:bodyPr/>
                    <a:lstStyle/>
                    <a:p>
                      <a:r>
                        <a:rPr lang="en-US" sz="1800" b="0" i="0" kern="1200" dirty="0">
                          <a:solidFill>
                            <a:schemeClr val="dk1"/>
                          </a:solidFill>
                          <a:latin typeface="+mn-lt"/>
                          <a:ea typeface="+mn-ea"/>
                          <a:cs typeface="+mn-cs"/>
                        </a:rPr>
                        <a:t>This gives machines something akin to a sense of imagination, which may help them become less reliant on humans—but also turns them into alarmingly powerful tools for digital fakery.</a:t>
                      </a:r>
                      <a:endParaRPr lang="en-US" dirty="0"/>
                    </a:p>
                  </a:txBody>
                  <a:tcPr/>
                </a:tc>
                <a:extLst>
                  <a:ext uri="{0D108BD9-81ED-4DB2-BD59-A6C34878D82A}">
                    <a16:rowId xmlns:a16="http://schemas.microsoft.com/office/drawing/2014/main" val="10001"/>
                  </a:ext>
                </a:extLst>
              </a:tr>
              <a:tr h="370840">
                <a:tc>
                  <a:txBody>
                    <a:bodyPr/>
                    <a:lstStyle/>
                    <a:p>
                      <a:pPr algn="ctr"/>
                      <a:r>
                        <a:rPr lang="en-US" dirty="0"/>
                        <a:t>6</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latin typeface="+mn-lt"/>
                          <a:ea typeface="+mn-ea"/>
                          <a:cs typeface="+mn-cs"/>
                        </a:rPr>
                        <a:t>Babel-Fish </a:t>
                      </a:r>
                      <a:r>
                        <a:rPr lang="en-US" sz="1800" b="1" i="0" kern="1200" dirty="0" err="1">
                          <a:solidFill>
                            <a:schemeClr val="dk1"/>
                          </a:solidFill>
                          <a:latin typeface="+mn-lt"/>
                          <a:ea typeface="+mn-ea"/>
                          <a:cs typeface="+mn-cs"/>
                        </a:rPr>
                        <a:t>Earbuds</a:t>
                      </a:r>
                      <a:endParaRPr lang="en-US" sz="1800" b="1" i="0" kern="1200" dirty="0">
                        <a:solidFill>
                          <a:schemeClr val="dk1"/>
                        </a:solidFill>
                        <a:latin typeface="+mn-lt"/>
                        <a:ea typeface="+mn-ea"/>
                        <a:cs typeface="+mn-cs"/>
                      </a:endParaRPr>
                    </a:p>
                    <a:p>
                      <a:r>
                        <a:rPr lang="en-US" sz="1800" b="0" i="0" kern="1200" dirty="0">
                          <a:solidFill>
                            <a:schemeClr val="dk1"/>
                          </a:solidFill>
                          <a:latin typeface="+mn-lt"/>
                          <a:ea typeface="+mn-ea"/>
                          <a:cs typeface="+mn-cs"/>
                        </a:rPr>
                        <a:t>Near-real-time translation now works for a large number of languages and is easy to use.</a:t>
                      </a:r>
                      <a:endParaRPr lang="en-US" dirty="0"/>
                    </a:p>
                  </a:txBody>
                  <a:tcPr/>
                </a:tc>
                <a:tc>
                  <a:txBody>
                    <a:bodyPr/>
                    <a:lstStyle/>
                    <a:p>
                      <a:r>
                        <a:rPr lang="en-US" sz="1800" b="0" i="0" kern="1200" dirty="0">
                          <a:solidFill>
                            <a:schemeClr val="dk1"/>
                          </a:solidFill>
                          <a:latin typeface="+mn-lt"/>
                          <a:ea typeface="+mn-ea"/>
                          <a:cs typeface="+mn-cs"/>
                        </a:rPr>
                        <a:t>In an increasingly global world, language is still a barrier to communication.</a:t>
                      </a:r>
                      <a:endParaRPr lang="en-US" dirty="0"/>
                    </a:p>
                  </a:txBody>
                  <a:tcPr/>
                </a:tc>
                <a:extLst>
                  <a:ext uri="{0D108BD9-81ED-4DB2-BD59-A6C34878D82A}">
                    <a16:rowId xmlns:a16="http://schemas.microsoft.com/office/drawing/2014/main" val="10002"/>
                  </a:ext>
                </a:extLst>
              </a:tr>
              <a:tr h="370840">
                <a:tc>
                  <a:txBody>
                    <a:bodyPr/>
                    <a:lstStyle/>
                    <a:p>
                      <a:pPr algn="ctr"/>
                      <a:r>
                        <a:rPr lang="en-US" dirty="0"/>
                        <a:t>7</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latin typeface="+mn-lt"/>
                          <a:ea typeface="+mn-ea"/>
                          <a:cs typeface="+mn-cs"/>
                        </a:rPr>
                        <a:t>Zero-Carbon Natural Gas</a:t>
                      </a:r>
                    </a:p>
                    <a:p>
                      <a:r>
                        <a:rPr lang="en-US" sz="1800" b="0" i="0" kern="1200" dirty="0">
                          <a:solidFill>
                            <a:schemeClr val="dk1"/>
                          </a:solidFill>
                          <a:latin typeface="+mn-lt"/>
                          <a:ea typeface="+mn-ea"/>
                          <a:cs typeface="+mn-cs"/>
                        </a:rPr>
                        <a:t>A power plant efficiently and cheaply captures carbon released by burning natural gas, avoiding greenhouse-gas emissions.</a:t>
                      </a:r>
                      <a:endParaRPr lang="en-US" dirty="0"/>
                    </a:p>
                  </a:txBody>
                  <a:tcPr/>
                </a:tc>
                <a:tc>
                  <a:txBody>
                    <a:bodyPr/>
                    <a:lstStyle/>
                    <a:p>
                      <a:r>
                        <a:rPr lang="en-US" sz="1800" b="0" i="0" kern="1200" dirty="0">
                          <a:solidFill>
                            <a:schemeClr val="dk1"/>
                          </a:solidFill>
                          <a:latin typeface="+mn-lt"/>
                          <a:ea typeface="+mn-ea"/>
                          <a:cs typeface="+mn-cs"/>
                        </a:rPr>
                        <a:t>Around 32 percent of US electricity is produced with natural gas, accounting for around 30 percent of the power sector’s carbon emissions.</a:t>
                      </a:r>
                      <a:endParaRPr lang="en-US" dirty="0"/>
                    </a:p>
                  </a:txBody>
                  <a:tcPr/>
                </a:tc>
                <a:extLst>
                  <a:ext uri="{0D108BD9-81ED-4DB2-BD59-A6C34878D82A}">
                    <a16:rowId xmlns:a16="http://schemas.microsoft.com/office/drawing/2014/main" val="10003"/>
                  </a:ext>
                </a:extLst>
              </a:tr>
              <a:tr h="370840">
                <a:tc>
                  <a:txBody>
                    <a:bodyPr/>
                    <a:lstStyle/>
                    <a:p>
                      <a:pPr algn="ctr"/>
                      <a:r>
                        <a:rPr lang="en-US" dirty="0"/>
                        <a:t>8</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latin typeface="+mn-lt"/>
                          <a:ea typeface="+mn-ea"/>
                          <a:cs typeface="+mn-cs"/>
                        </a:rPr>
                        <a:t>Perfect Online Privacy</a:t>
                      </a:r>
                    </a:p>
                    <a:p>
                      <a:r>
                        <a:rPr lang="en-US" sz="1800" b="0" i="0" kern="1200" dirty="0">
                          <a:solidFill>
                            <a:schemeClr val="dk1"/>
                          </a:solidFill>
                          <a:latin typeface="+mn-lt"/>
                          <a:ea typeface="+mn-ea"/>
                          <a:cs typeface="+mn-cs"/>
                        </a:rPr>
                        <a:t>Computer scientists are perfecting a cryptographic tool for proving something without revealing the information underlying the proof.</a:t>
                      </a:r>
                      <a:endParaRPr lang="en-US" dirty="0"/>
                    </a:p>
                  </a:txBody>
                  <a:tcPr/>
                </a:tc>
                <a:tc>
                  <a:txBody>
                    <a:bodyPr/>
                    <a:lstStyle/>
                    <a:p>
                      <a:pPr fontAlgn="base"/>
                      <a:r>
                        <a:rPr lang="en-US" sz="1800" b="0" i="0" kern="1200" dirty="0">
                          <a:solidFill>
                            <a:schemeClr val="dk1"/>
                          </a:solidFill>
                          <a:latin typeface="+mn-lt"/>
                          <a:ea typeface="+mn-ea"/>
                          <a:cs typeface="+mn-cs"/>
                        </a:rPr>
                        <a:t>If you need to disclose personal information to get something done online, it will be easier to do so without risking your privacy or exposing yourself to identity theft.</a:t>
                      </a:r>
                      <a:endParaRPr lang="en-US" sz="1800" b="1" i="0" kern="1200" dirty="0">
                        <a:solidFill>
                          <a:schemeClr val="dk1"/>
                        </a:solidFill>
                        <a:latin typeface="+mn-lt"/>
                        <a:ea typeface="+mn-ea"/>
                        <a:cs typeface="+mn-cs"/>
                      </a:endParaRPr>
                    </a:p>
                    <a:p>
                      <a:endParaRPr lang="en-US" dirty="0"/>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972" y="0"/>
            <a:ext cx="10834279" cy="1032387"/>
          </a:xfrm>
        </p:spPr>
        <p:txBody>
          <a:bodyPr>
            <a:normAutofit/>
          </a:bodyPr>
          <a:lstStyle/>
          <a:p>
            <a:r>
              <a:rPr lang="en-US" b="1" dirty="0"/>
              <a:t>MIT : 10 BREAKTHROUGH TECHNOLOGIES 2018</a:t>
            </a:r>
            <a:endParaRPr lang="en-US" dirty="0"/>
          </a:p>
        </p:txBody>
      </p:sp>
      <p:graphicFrame>
        <p:nvGraphicFramePr>
          <p:cNvPr id="4" name="Content Placeholder 3"/>
          <p:cNvGraphicFramePr>
            <a:graphicFrameLocks noGrp="1"/>
          </p:cNvGraphicFramePr>
          <p:nvPr>
            <p:ph idx="1"/>
          </p:nvPr>
        </p:nvGraphicFramePr>
        <p:xfrm>
          <a:off x="550863" y="950913"/>
          <a:ext cx="11380788" cy="3119120"/>
        </p:xfrm>
        <a:graphic>
          <a:graphicData uri="http://schemas.openxmlformats.org/drawingml/2006/table">
            <a:tbl>
              <a:tblPr firstRow="1" bandRow="1">
                <a:tableStyleId>{5C22544A-7EE6-4342-B048-85BDC9FD1C3A}</a:tableStyleId>
              </a:tblPr>
              <a:tblGrid>
                <a:gridCol w="1366427">
                  <a:extLst>
                    <a:ext uri="{9D8B030D-6E8A-4147-A177-3AD203B41FA5}">
                      <a16:colId xmlns:a16="http://schemas.microsoft.com/office/drawing/2014/main" val="20000"/>
                    </a:ext>
                  </a:extLst>
                </a:gridCol>
                <a:gridCol w="4350775">
                  <a:extLst>
                    <a:ext uri="{9D8B030D-6E8A-4147-A177-3AD203B41FA5}">
                      <a16:colId xmlns:a16="http://schemas.microsoft.com/office/drawing/2014/main" val="20001"/>
                    </a:ext>
                  </a:extLst>
                </a:gridCol>
                <a:gridCol w="5663586">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pPr algn="ctr"/>
                      <a:r>
                        <a:rPr lang="en-US" dirty="0"/>
                        <a:t>TECHNOLOGY</a:t>
                      </a:r>
                    </a:p>
                  </a:txBody>
                  <a:tcPr/>
                </a:tc>
                <a:tc>
                  <a:txBody>
                    <a:bodyPr/>
                    <a:lstStyle/>
                    <a:p>
                      <a:pPr algn="ctr"/>
                      <a:r>
                        <a:rPr lang="en-US" dirty="0"/>
                        <a:t>WHY IMPORTANT</a:t>
                      </a:r>
                    </a:p>
                  </a:txBody>
                  <a:tcPr/>
                </a:tc>
                <a:extLst>
                  <a:ext uri="{0D108BD9-81ED-4DB2-BD59-A6C34878D82A}">
                    <a16:rowId xmlns:a16="http://schemas.microsoft.com/office/drawing/2014/main" val="10000"/>
                  </a:ext>
                </a:extLst>
              </a:tr>
              <a:tr h="370840">
                <a:tc>
                  <a:txBody>
                    <a:bodyPr/>
                    <a:lstStyle/>
                    <a:p>
                      <a:pPr algn="ctr"/>
                      <a:r>
                        <a:rPr lang="en-US" dirty="0"/>
                        <a:t>9</a:t>
                      </a:r>
                    </a:p>
                  </a:txBody>
                  <a:tcPr/>
                </a:tc>
                <a:tc>
                  <a:txBody>
                    <a:bodyPr/>
                    <a:lstStyle/>
                    <a:p>
                      <a:pPr fontAlgn="base"/>
                      <a:r>
                        <a:rPr lang="en-US" sz="1800" b="1" i="0" kern="1200" dirty="0">
                          <a:solidFill>
                            <a:schemeClr val="dk1"/>
                          </a:solidFill>
                          <a:latin typeface="+mn-lt"/>
                          <a:ea typeface="+mn-ea"/>
                          <a:cs typeface="+mn-cs"/>
                        </a:rPr>
                        <a:t>Genetic Fortune Telling</a:t>
                      </a:r>
                    </a:p>
                    <a:p>
                      <a:r>
                        <a:rPr lang="en-US" sz="1800" b="0" i="0" kern="1200" dirty="0">
                          <a:solidFill>
                            <a:schemeClr val="dk1"/>
                          </a:solidFill>
                          <a:latin typeface="+mn-lt"/>
                          <a:ea typeface="+mn-ea"/>
                          <a:cs typeface="+mn-cs"/>
                        </a:rPr>
                        <a:t>Scientists can now use your genome to predict your chances of getting heart disease or breast cancer, and even your IQ.</a:t>
                      </a:r>
                      <a:endParaRPr lang="en-US" dirty="0"/>
                    </a:p>
                  </a:txBody>
                  <a:tcPr/>
                </a:tc>
                <a:tc>
                  <a:txBody>
                    <a:bodyPr/>
                    <a:lstStyle/>
                    <a:p>
                      <a:r>
                        <a:rPr lang="en-US" sz="1800" b="0" i="0" kern="1200" dirty="0">
                          <a:solidFill>
                            <a:schemeClr val="dk1"/>
                          </a:solidFill>
                          <a:latin typeface="+mn-lt"/>
                          <a:ea typeface="+mn-ea"/>
                          <a:cs typeface="+mn-cs"/>
                        </a:rPr>
                        <a:t>DNA-based predictions could be the next great public health advance, but they will increase the risks of genetic discrimination.</a:t>
                      </a:r>
                      <a:endParaRPr lang="en-US" dirty="0"/>
                    </a:p>
                  </a:txBody>
                  <a:tcPr/>
                </a:tc>
                <a:extLst>
                  <a:ext uri="{0D108BD9-81ED-4DB2-BD59-A6C34878D82A}">
                    <a16:rowId xmlns:a16="http://schemas.microsoft.com/office/drawing/2014/main" val="10001"/>
                  </a:ext>
                </a:extLst>
              </a:tr>
              <a:tr h="370840">
                <a:tc>
                  <a:txBody>
                    <a:bodyPr/>
                    <a:lstStyle/>
                    <a:p>
                      <a:pPr algn="ctr"/>
                      <a:r>
                        <a:rPr lang="en-US" dirty="0"/>
                        <a:t>10</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latin typeface="+mn-lt"/>
                          <a:ea typeface="+mn-ea"/>
                          <a:cs typeface="+mn-cs"/>
                        </a:rPr>
                        <a:t>Materials' Quantum Leap</a:t>
                      </a:r>
                    </a:p>
                    <a:p>
                      <a:r>
                        <a:rPr lang="en-US" sz="1800" b="0" i="0" kern="1200" dirty="0">
                          <a:solidFill>
                            <a:schemeClr val="dk1"/>
                          </a:solidFill>
                          <a:latin typeface="+mn-lt"/>
                          <a:ea typeface="+mn-ea"/>
                          <a:cs typeface="+mn-cs"/>
                        </a:rPr>
                        <a:t>IBM has simulated the electronic structure of a small molecule, using a seven-</a:t>
                      </a:r>
                      <a:r>
                        <a:rPr lang="en-US" sz="1800" b="0" i="0" kern="1200" dirty="0" err="1">
                          <a:solidFill>
                            <a:schemeClr val="dk1"/>
                          </a:solidFill>
                          <a:latin typeface="+mn-lt"/>
                          <a:ea typeface="+mn-ea"/>
                          <a:cs typeface="+mn-cs"/>
                        </a:rPr>
                        <a:t>qubit</a:t>
                      </a:r>
                      <a:r>
                        <a:rPr lang="en-US" sz="1800" b="0" i="0" kern="1200" dirty="0">
                          <a:solidFill>
                            <a:schemeClr val="dk1"/>
                          </a:solidFill>
                          <a:latin typeface="+mn-lt"/>
                          <a:ea typeface="+mn-ea"/>
                          <a:cs typeface="+mn-cs"/>
                        </a:rPr>
                        <a:t> quantum compute</a:t>
                      </a:r>
                      <a:endParaRPr lang="en-US" dirty="0"/>
                    </a:p>
                  </a:txBody>
                  <a:tcPr/>
                </a:tc>
                <a:tc>
                  <a:txBody>
                    <a:bodyPr/>
                    <a:lstStyle/>
                    <a:p>
                      <a:r>
                        <a:rPr lang="en-US" sz="1800" b="0" i="0" kern="1200" dirty="0">
                          <a:solidFill>
                            <a:schemeClr val="dk1"/>
                          </a:solidFill>
                          <a:latin typeface="+mn-lt"/>
                          <a:ea typeface="+mn-ea"/>
                          <a:cs typeface="+mn-cs"/>
                        </a:rPr>
                        <a:t>Understanding molecules in exact detail will allow chemists to design more effective drugs and better materials for generating and distributing energy.</a:t>
                      </a:r>
                      <a:endParaRPr lang="en-US" dirty="0"/>
                    </a:p>
                  </a:txBody>
                  <a:tcPr/>
                </a:tc>
                <a:extLst>
                  <a:ext uri="{0D108BD9-81ED-4DB2-BD59-A6C34878D82A}">
                    <a16:rowId xmlns:a16="http://schemas.microsoft.com/office/drawing/2014/main" val="10002"/>
                  </a:ext>
                </a:extLst>
              </a:tr>
              <a:tr h="370840">
                <a:tc>
                  <a:txBody>
                    <a:bodyPr/>
                    <a:lstStyle/>
                    <a:p>
                      <a:pPr algn="ctr"/>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7775" y="112014"/>
            <a:ext cx="10363200" cy="914400"/>
          </a:xfrm>
        </p:spPr>
        <p:txBody>
          <a:bodyPr/>
          <a:lstStyle/>
          <a:p>
            <a:r>
              <a:rPr lang="en-US" b="1" dirty="0"/>
              <a:t>MIT:10 BREAKTHROUGH TECHNOLOGIES 2019</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91591096"/>
              </p:ext>
            </p:extLst>
          </p:nvPr>
        </p:nvGraphicFramePr>
        <p:xfrm>
          <a:off x="1019175" y="854964"/>
          <a:ext cx="10339388" cy="6023991"/>
        </p:xfrm>
        <a:graphic>
          <a:graphicData uri="http://schemas.openxmlformats.org/drawingml/2006/table">
            <a:tbl>
              <a:tblPr firstRow="1" bandRow="1">
                <a:tableStyleId>{F5AB1C69-6EDB-4FF4-983F-18BD219EF322}</a:tableStyleId>
              </a:tblPr>
              <a:tblGrid>
                <a:gridCol w="964082">
                  <a:extLst>
                    <a:ext uri="{9D8B030D-6E8A-4147-A177-3AD203B41FA5}">
                      <a16:colId xmlns:a16="http://schemas.microsoft.com/office/drawing/2014/main" val="20000"/>
                    </a:ext>
                  </a:extLst>
                </a:gridCol>
                <a:gridCol w="4448477">
                  <a:extLst>
                    <a:ext uri="{9D8B030D-6E8A-4147-A177-3AD203B41FA5}">
                      <a16:colId xmlns:a16="http://schemas.microsoft.com/office/drawing/2014/main" val="20001"/>
                    </a:ext>
                  </a:extLst>
                </a:gridCol>
                <a:gridCol w="4926829">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pPr algn="ctr"/>
                      <a:r>
                        <a:rPr lang="en-US" sz="2000" dirty="0"/>
                        <a:t>TECHNOLOGY</a:t>
                      </a:r>
                    </a:p>
                  </a:txBody>
                  <a:tcPr/>
                </a:tc>
                <a:tc>
                  <a:txBody>
                    <a:bodyPr/>
                    <a:lstStyle/>
                    <a:p>
                      <a:pPr algn="ctr"/>
                      <a:r>
                        <a:rPr lang="en-US" sz="2000" dirty="0"/>
                        <a:t>IMPORTANCE</a:t>
                      </a:r>
                    </a:p>
                  </a:txBody>
                  <a:tcPr/>
                </a:tc>
                <a:extLst>
                  <a:ext uri="{0D108BD9-81ED-4DB2-BD59-A6C34878D82A}">
                    <a16:rowId xmlns:a16="http://schemas.microsoft.com/office/drawing/2014/main" val="10000"/>
                  </a:ext>
                </a:extLst>
              </a:tr>
              <a:tr h="370840">
                <a:tc>
                  <a:txBody>
                    <a:bodyPr/>
                    <a:lstStyle/>
                    <a:p>
                      <a:pPr algn="ctr"/>
                      <a:r>
                        <a:rPr lang="en-US" sz="2000" dirty="0"/>
                        <a:t>1</a:t>
                      </a:r>
                    </a:p>
                  </a:txBody>
                  <a:tcPr/>
                </a:tc>
                <a:tc>
                  <a:txBody>
                    <a:bodyPr/>
                    <a:lstStyle/>
                    <a:p>
                      <a:r>
                        <a:rPr lang="en-US" sz="2000" b="1" dirty="0"/>
                        <a:t>Robot dexterity (DACTYL)</a:t>
                      </a:r>
                    </a:p>
                    <a:p>
                      <a:r>
                        <a:rPr lang="en-US" sz="2000" dirty="0"/>
                        <a:t>A robot can’t yet be programmed to figure out how to grasp any object just by looking at it, as people do. </a:t>
                      </a:r>
                      <a:endParaRPr lang="en-US" sz="2000" b="1" dirty="0"/>
                    </a:p>
                  </a:txBody>
                  <a:tcPr/>
                </a:tc>
                <a:tc>
                  <a:txBody>
                    <a:bodyPr/>
                    <a:lstStyle/>
                    <a:p>
                      <a:r>
                        <a:rPr lang="en-US" sz="2000" dirty="0"/>
                        <a:t>Dactyl,</a:t>
                      </a:r>
                      <a:r>
                        <a:rPr lang="en-US" sz="2000" baseline="0" dirty="0"/>
                        <a:t> a robot u</a:t>
                      </a:r>
                      <a:r>
                        <a:rPr lang="en-US" sz="2000" dirty="0"/>
                        <a:t>sing what’s known as reinforcement learning, neural-network software learns how to grasp and turn the block within a simulated environment</a:t>
                      </a:r>
                    </a:p>
                  </a:txBody>
                  <a:tcPr/>
                </a:tc>
                <a:extLst>
                  <a:ext uri="{0D108BD9-81ED-4DB2-BD59-A6C34878D82A}">
                    <a16:rowId xmlns:a16="http://schemas.microsoft.com/office/drawing/2014/main" val="10001"/>
                  </a:ext>
                </a:extLst>
              </a:tr>
              <a:tr h="1695831">
                <a:tc>
                  <a:txBody>
                    <a:bodyPr/>
                    <a:lstStyle/>
                    <a:p>
                      <a:pPr algn="ctr"/>
                      <a:r>
                        <a:rPr lang="en-US" sz="2000" dirty="0"/>
                        <a:t>2</a:t>
                      </a:r>
                    </a:p>
                  </a:txBody>
                  <a:tcPr/>
                </a:tc>
                <a:tc>
                  <a:txBody>
                    <a:bodyPr/>
                    <a:lstStyle/>
                    <a:p>
                      <a:r>
                        <a:rPr lang="en-US" sz="2000" b="1" dirty="0"/>
                        <a:t>New-wave nuclear power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New nuclear designs that have gained momentum in the past year are aiming</a:t>
                      </a:r>
                      <a:r>
                        <a:rPr lang="en-US" sz="2000" baseline="0" dirty="0"/>
                        <a:t> </a:t>
                      </a:r>
                      <a:r>
                        <a:rPr lang="en-US" sz="2000" dirty="0"/>
                        <a:t>to make nuclear power safer and cheaper.</a:t>
                      </a:r>
                      <a:endParaRPr lang="en-US" sz="2000" b="1" dirty="0"/>
                    </a:p>
                  </a:txBody>
                  <a:tcPr/>
                </a:tc>
                <a:tc>
                  <a:txBody>
                    <a:bodyPr/>
                    <a:lstStyle/>
                    <a:p>
                      <a:r>
                        <a:rPr lang="en-US" sz="2000" dirty="0"/>
                        <a:t>Small modular reactors typically produce in the tens of megawatts of power (a traditional nuclear reactor produces around 1,000 MW). The  miniaturized reactors can save money and reduce environmental and financial risks.</a:t>
                      </a:r>
                    </a:p>
                  </a:txBody>
                  <a:tcPr/>
                </a:tc>
                <a:extLst>
                  <a:ext uri="{0D108BD9-81ED-4DB2-BD59-A6C34878D82A}">
                    <a16:rowId xmlns:a16="http://schemas.microsoft.com/office/drawing/2014/main" val="10002"/>
                  </a:ext>
                </a:extLst>
              </a:tr>
              <a:tr h="370840">
                <a:tc>
                  <a:txBody>
                    <a:bodyPr/>
                    <a:lstStyle/>
                    <a:p>
                      <a:pPr algn="ctr"/>
                      <a:r>
                        <a:rPr lang="en-US" sz="2000" dirty="0"/>
                        <a:t>3</a:t>
                      </a:r>
                    </a:p>
                  </a:txBody>
                  <a:tcPr/>
                </a:tc>
                <a:tc>
                  <a:txBody>
                    <a:bodyPr/>
                    <a:lstStyle/>
                    <a:p>
                      <a:r>
                        <a:rPr lang="en-US" sz="2000" b="1" dirty="0"/>
                        <a:t>Predicting pre-mature</a:t>
                      </a:r>
                      <a:r>
                        <a:rPr lang="en-US" sz="2000" b="1" baseline="0" dirty="0"/>
                        <a:t> births</a:t>
                      </a:r>
                    </a:p>
                    <a:p>
                      <a:r>
                        <a:rPr kumimoji="0" lang="en-US" sz="2000" kern="1200" dirty="0">
                          <a:effectLst/>
                        </a:rPr>
                        <a:t>A simple blood test can predict if a pregnant woman is at risk of giving birth prematurely.</a:t>
                      </a:r>
                      <a:endParaRPr lang="en-US" sz="2000" dirty="0"/>
                    </a:p>
                  </a:txBody>
                  <a:tcPr/>
                </a:tc>
                <a:tc>
                  <a:txBody>
                    <a:bodyPr/>
                    <a:lstStyle/>
                    <a:p>
                      <a:r>
                        <a:rPr lang="en-US" sz="2000" dirty="0"/>
                        <a:t>Test helps to identify women likely to deliver too early. Once alerted, doctors can take measures to stave off an early birth and give the child a better chance of survival.</a:t>
                      </a:r>
                    </a:p>
                  </a:txBody>
                  <a:tcPr/>
                </a:tc>
                <a:extLst>
                  <a:ext uri="{0D108BD9-81ED-4DB2-BD59-A6C34878D82A}">
                    <a16:rowId xmlns:a16="http://schemas.microsoft.com/office/drawing/2014/main" val="10003"/>
                  </a:ext>
                </a:extLst>
              </a:tr>
              <a:tr h="370840">
                <a:tc>
                  <a:txBody>
                    <a:bodyPr/>
                    <a:lstStyle/>
                    <a:p>
                      <a:pPr algn="ctr"/>
                      <a:r>
                        <a:rPr lang="en-US" sz="20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kern="1200" dirty="0">
                          <a:effectLst/>
                        </a:rPr>
                        <a:t>Gut probe in a pill</a:t>
                      </a:r>
                    </a:p>
                    <a:p>
                      <a:r>
                        <a:rPr lang="en-US" sz="2000" dirty="0"/>
                        <a:t>A small, </a:t>
                      </a:r>
                      <a:r>
                        <a:rPr lang="en-US" sz="2000" dirty="0" err="1"/>
                        <a:t>swallowable</a:t>
                      </a:r>
                      <a:r>
                        <a:rPr lang="en-US" sz="2000" dirty="0"/>
                        <a:t> device captures detailed images of the gut without anesthesia, even in infants and children. </a:t>
                      </a:r>
                    </a:p>
                  </a:txBody>
                  <a:tcPr/>
                </a:tc>
                <a:tc>
                  <a:txBody>
                    <a:bodyPr/>
                    <a:lstStyle/>
                    <a:p>
                      <a:r>
                        <a:rPr lang="en-US" sz="2000" dirty="0"/>
                        <a:t>The device makes it easier to screen for and study gut diseases, including one that keeps millions of children in poor countries from growing properly.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373316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3392"/>
            <a:ext cx="10363200" cy="914400"/>
          </a:xfrm>
        </p:spPr>
        <p:txBody>
          <a:bodyPr/>
          <a:lstStyle/>
          <a:p>
            <a:r>
              <a:rPr lang="en-US" b="1" dirty="0"/>
              <a:t>MIT:10 BREAKTHROUGH TECHNOLOGIES 2019</a:t>
            </a:r>
            <a:endParaRPr lang="en-US" dirty="0"/>
          </a:p>
        </p:txBody>
      </p:sp>
      <p:sp>
        <p:nvSpPr>
          <p:cNvPr id="3" name="Content Placeholder 2"/>
          <p:cNvSpPr>
            <a:spLocks noGrp="1"/>
          </p:cNvSpPr>
          <p:nvPr>
            <p:ph idx="1"/>
          </p:nvPr>
        </p:nvSpPr>
        <p:spPr>
          <a:xfrm>
            <a:off x="1219200" y="1426464"/>
            <a:ext cx="10363200" cy="4929096"/>
          </a:xfrm>
        </p:spPr>
        <p:txBody>
          <a:bodyPr>
            <a:normAutofit/>
          </a:bodyPr>
          <a:lstStyle/>
          <a:p>
            <a:pPr fontAlgn="t"/>
            <a:r>
              <a:rPr lang="en-US" sz="3200" dirty="0">
                <a:solidFill>
                  <a:schemeClr val="dk1"/>
                </a:solidFill>
              </a:rPr>
              <a:t>f a p</a:t>
            </a:r>
            <a:endParaRPr lang="en-US" sz="3200" dirty="0"/>
          </a:p>
        </p:txBody>
      </p:sp>
      <p:graphicFrame>
        <p:nvGraphicFramePr>
          <p:cNvPr id="4" name="Table 3"/>
          <p:cNvGraphicFramePr>
            <a:graphicFrameLocks noGrp="1"/>
          </p:cNvGraphicFramePr>
          <p:nvPr>
            <p:extLst>
              <p:ext uri="{D42A27DB-BD31-4B8C-83A1-F6EECF244321}">
                <p14:modId xmlns:p14="http://schemas.microsoft.com/office/powerpoint/2010/main" val="4068348701"/>
              </p:ext>
            </p:extLst>
          </p:nvPr>
        </p:nvGraphicFramePr>
        <p:xfrm>
          <a:off x="1219200" y="1234016"/>
          <a:ext cx="10110789" cy="5334000"/>
        </p:xfrm>
        <a:graphic>
          <a:graphicData uri="http://schemas.openxmlformats.org/drawingml/2006/table">
            <a:tbl>
              <a:tblPr firstRow="1" bandRow="1">
                <a:tableStyleId>{F5AB1C69-6EDB-4FF4-983F-18BD219EF322}</a:tableStyleId>
              </a:tblPr>
              <a:tblGrid>
                <a:gridCol w="995363">
                  <a:extLst>
                    <a:ext uri="{9D8B030D-6E8A-4147-A177-3AD203B41FA5}">
                      <a16:colId xmlns:a16="http://schemas.microsoft.com/office/drawing/2014/main" val="20000"/>
                    </a:ext>
                  </a:extLst>
                </a:gridCol>
                <a:gridCol w="4414837">
                  <a:extLst>
                    <a:ext uri="{9D8B030D-6E8A-4147-A177-3AD203B41FA5}">
                      <a16:colId xmlns:a16="http://schemas.microsoft.com/office/drawing/2014/main" val="20001"/>
                    </a:ext>
                  </a:extLst>
                </a:gridCol>
                <a:gridCol w="4700589">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sz="2000"/>
                        <a:t>TECHNOLOGY</a:t>
                      </a:r>
                      <a:endParaRPr lang="en-US" sz="2000" dirty="0"/>
                    </a:p>
                  </a:txBody>
                  <a:tcPr/>
                </a:tc>
                <a:tc>
                  <a:txBody>
                    <a:bodyPr/>
                    <a:lstStyle/>
                    <a:p>
                      <a:r>
                        <a:rPr lang="en-US" sz="2000" dirty="0"/>
                        <a:t>IMPORTANCE</a:t>
                      </a:r>
                    </a:p>
                  </a:txBody>
                  <a:tcPr/>
                </a:tc>
                <a:extLst>
                  <a:ext uri="{0D108BD9-81ED-4DB2-BD59-A6C34878D82A}">
                    <a16:rowId xmlns:a16="http://schemas.microsoft.com/office/drawing/2014/main" val="10000"/>
                  </a:ext>
                </a:extLst>
              </a:tr>
              <a:tr h="370840">
                <a:tc>
                  <a:txBody>
                    <a:bodyPr/>
                    <a:lstStyle/>
                    <a:p>
                      <a:pPr algn="ctr"/>
                      <a:r>
                        <a:rPr lang="en-US" sz="2000"/>
                        <a:t>5</a:t>
                      </a:r>
                      <a:endParaRPr lang="en-US" sz="2000" dirty="0"/>
                    </a:p>
                  </a:txBody>
                  <a:tcPr/>
                </a:tc>
                <a:tc>
                  <a:txBody>
                    <a:bodyPr/>
                    <a:lstStyle/>
                    <a:p>
                      <a:r>
                        <a:rPr lang="en-US" sz="2000" b="1" dirty="0"/>
                        <a:t>Custom cancer vaccines</a:t>
                      </a:r>
                    </a:p>
                    <a:p>
                      <a:r>
                        <a:rPr lang="en-US" sz="2000" dirty="0"/>
                        <a:t>The treatment incites the body’s natural defenses to destroy only cancer cells by identifying mutations unique to each tumor</a:t>
                      </a:r>
                      <a:endParaRPr lang="en-US" sz="2000" b="0" dirty="0"/>
                    </a:p>
                  </a:txBody>
                  <a:tcPr/>
                </a:tc>
                <a:tc>
                  <a:txBody>
                    <a:bodyPr/>
                    <a:lstStyle/>
                    <a:p>
                      <a:r>
                        <a:rPr lang="en-US" sz="2000" dirty="0"/>
                        <a:t>Conventional chemotherapies take a heavy toll on healthy cells and aren’t always effective against tumors</a:t>
                      </a:r>
                    </a:p>
                  </a:txBody>
                  <a:tcPr/>
                </a:tc>
                <a:extLst>
                  <a:ext uri="{0D108BD9-81ED-4DB2-BD59-A6C34878D82A}">
                    <a16:rowId xmlns:a16="http://schemas.microsoft.com/office/drawing/2014/main" val="10001"/>
                  </a:ext>
                </a:extLst>
              </a:tr>
              <a:tr h="370840">
                <a:tc>
                  <a:txBody>
                    <a:bodyPr/>
                    <a:lstStyle/>
                    <a:p>
                      <a:pPr algn="ctr"/>
                      <a:r>
                        <a:rPr lang="en-US" sz="2000" dirty="0"/>
                        <a:t>6</a:t>
                      </a:r>
                    </a:p>
                  </a:txBody>
                  <a:tcPr/>
                </a:tc>
                <a:tc>
                  <a:txBody>
                    <a:bodyPr/>
                    <a:lstStyle/>
                    <a:p>
                      <a:r>
                        <a:rPr lang="en-US" sz="2000" b="1" dirty="0"/>
                        <a:t>The cow-free burger</a:t>
                      </a:r>
                    </a:p>
                    <a:p>
                      <a:r>
                        <a:rPr lang="en-US" sz="2000" dirty="0"/>
                        <a:t>Both lab-grown and plant-based alternatives approximate the taste and nutritional value of real meat without the environmental devastation.</a:t>
                      </a:r>
                    </a:p>
                  </a:txBody>
                  <a:tcPr/>
                </a:tc>
                <a:tc>
                  <a:txBody>
                    <a:bodyPr/>
                    <a:lstStyle/>
                    <a:p>
                      <a:r>
                        <a:rPr lang="en-US" sz="2000" dirty="0"/>
                        <a:t>Livestock production causes catastrophic deforestation, water pollution, and greenhouse-gas emissions</a:t>
                      </a:r>
                    </a:p>
                  </a:txBody>
                  <a:tcPr/>
                </a:tc>
                <a:extLst>
                  <a:ext uri="{0D108BD9-81ED-4DB2-BD59-A6C34878D82A}">
                    <a16:rowId xmlns:a16="http://schemas.microsoft.com/office/drawing/2014/main" val="10002"/>
                  </a:ext>
                </a:extLst>
              </a:tr>
              <a:tr h="370840">
                <a:tc>
                  <a:txBody>
                    <a:bodyPr/>
                    <a:lstStyle/>
                    <a:p>
                      <a:pPr algn="ctr"/>
                      <a:r>
                        <a:rPr lang="en-US" sz="2000" dirty="0"/>
                        <a:t>7</a:t>
                      </a:r>
                    </a:p>
                  </a:txBody>
                  <a:tcPr/>
                </a:tc>
                <a:tc>
                  <a:txBody>
                    <a:bodyPr/>
                    <a:lstStyle/>
                    <a:p>
                      <a:r>
                        <a:rPr lang="en-US" sz="2000" b="1" dirty="0"/>
                        <a:t>Carbon dioxide catcher</a:t>
                      </a:r>
                    </a:p>
                    <a:p>
                      <a:r>
                        <a:rPr lang="en-US" sz="2000" dirty="0"/>
                        <a:t>Practical and affordable ways to capture carbon dioxide from the air can soak up excess greenhouse-gas emissions.</a:t>
                      </a:r>
                      <a:endParaRPr lang="en-US" sz="2000" b="0" dirty="0"/>
                    </a:p>
                  </a:txBody>
                  <a:tcPr/>
                </a:tc>
                <a:tc>
                  <a:txBody>
                    <a:bodyPr/>
                    <a:lstStyle/>
                    <a:p>
                      <a:r>
                        <a:rPr lang="en-US" sz="2000" dirty="0"/>
                        <a:t>Removing CO2 from the atmosphere might be one of the last viable ways to stop catastrophic climate change</a:t>
                      </a:r>
                    </a:p>
                  </a:txBody>
                  <a:tcPr/>
                </a:tc>
                <a:extLst>
                  <a:ext uri="{0D108BD9-81ED-4DB2-BD59-A6C34878D82A}">
                    <a16:rowId xmlns:a16="http://schemas.microsoft.com/office/drawing/2014/main" val="10003"/>
                  </a:ext>
                </a:extLst>
              </a:tr>
              <a:tr h="370840">
                <a:tc>
                  <a:txBody>
                    <a:bodyPr/>
                    <a:lstStyle/>
                    <a:p>
                      <a:pPr algn="ctr"/>
                      <a:endParaRPr lang="en-US" sz="2000" dirty="0"/>
                    </a:p>
                  </a:txBody>
                  <a:tcPr/>
                </a:tc>
                <a:tc>
                  <a:txBody>
                    <a:bodyPr/>
                    <a:lstStyle/>
                    <a:p>
                      <a:endParaRPr lang="en-US" sz="2000" dirty="0"/>
                    </a:p>
                  </a:txBody>
                  <a:tcPr/>
                </a:tc>
                <a:tc>
                  <a:txBody>
                    <a:bodyPr/>
                    <a:lstStyle/>
                    <a:p>
                      <a:endParaRPr lang="en-US" sz="2000"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627789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0"/>
            <a:ext cx="10363200" cy="914400"/>
          </a:xfrm>
        </p:spPr>
        <p:txBody>
          <a:bodyPr/>
          <a:lstStyle/>
          <a:p>
            <a:r>
              <a:rPr lang="en-US" b="1" dirty="0"/>
              <a:t>MIT:10 BREAKTHROUGH TECHNOLOGIES 2019</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89708979"/>
              </p:ext>
            </p:extLst>
          </p:nvPr>
        </p:nvGraphicFramePr>
        <p:xfrm>
          <a:off x="1219198" y="1085850"/>
          <a:ext cx="10363202" cy="5620322"/>
        </p:xfrm>
        <a:graphic>
          <a:graphicData uri="http://schemas.openxmlformats.org/drawingml/2006/table">
            <a:tbl>
              <a:tblPr firstRow="1" bandRow="1">
                <a:tableStyleId>{F5AB1C69-6EDB-4FF4-983F-18BD219EF322}</a:tableStyleId>
              </a:tblPr>
              <a:tblGrid>
                <a:gridCol w="1366838">
                  <a:extLst>
                    <a:ext uri="{9D8B030D-6E8A-4147-A177-3AD203B41FA5}">
                      <a16:colId xmlns:a16="http://schemas.microsoft.com/office/drawing/2014/main" val="20000"/>
                    </a:ext>
                  </a:extLst>
                </a:gridCol>
                <a:gridCol w="3957638">
                  <a:extLst>
                    <a:ext uri="{9D8B030D-6E8A-4147-A177-3AD203B41FA5}">
                      <a16:colId xmlns:a16="http://schemas.microsoft.com/office/drawing/2014/main" val="20001"/>
                    </a:ext>
                  </a:extLst>
                </a:gridCol>
                <a:gridCol w="5038726">
                  <a:extLst>
                    <a:ext uri="{9D8B030D-6E8A-4147-A177-3AD203B41FA5}">
                      <a16:colId xmlns:a16="http://schemas.microsoft.com/office/drawing/2014/main" val="20002"/>
                    </a:ext>
                  </a:extLst>
                </a:gridCol>
              </a:tblGrid>
              <a:tr h="469202">
                <a:tc>
                  <a:txBody>
                    <a:bodyPr/>
                    <a:lstStyle/>
                    <a:p>
                      <a:endParaRPr lang="en-US" dirty="0"/>
                    </a:p>
                  </a:txBody>
                  <a:tcPr/>
                </a:tc>
                <a:tc>
                  <a:txBody>
                    <a:bodyPr/>
                    <a:lstStyle/>
                    <a:p>
                      <a:pPr algn="ctr"/>
                      <a:r>
                        <a:rPr lang="en-US" sz="2000" dirty="0"/>
                        <a:t>TECHNOLOGY</a:t>
                      </a:r>
                    </a:p>
                  </a:txBody>
                  <a:tcPr/>
                </a:tc>
                <a:tc>
                  <a:txBody>
                    <a:bodyPr/>
                    <a:lstStyle/>
                    <a:p>
                      <a:pPr algn="ctr"/>
                      <a:r>
                        <a:rPr lang="en-US" sz="2000" dirty="0"/>
                        <a:t>IMPORTANCE</a:t>
                      </a:r>
                    </a:p>
                  </a:txBody>
                  <a:tcPr/>
                </a:tc>
                <a:extLst>
                  <a:ext uri="{0D108BD9-81ED-4DB2-BD59-A6C34878D82A}">
                    <a16:rowId xmlns:a16="http://schemas.microsoft.com/office/drawing/2014/main" val="10000"/>
                  </a:ext>
                </a:extLst>
              </a:tr>
              <a:tr h="370840">
                <a:tc>
                  <a:txBody>
                    <a:bodyPr/>
                    <a:lstStyle/>
                    <a:p>
                      <a:pPr algn="ctr"/>
                      <a:r>
                        <a:rPr lang="en-US" sz="2000" dirty="0"/>
                        <a:t>8</a:t>
                      </a:r>
                    </a:p>
                  </a:txBody>
                  <a:tcPr/>
                </a:tc>
                <a:tc>
                  <a:txBody>
                    <a:bodyPr/>
                    <a:lstStyle/>
                    <a:p>
                      <a:r>
                        <a:rPr lang="en-US" sz="2000" b="1" dirty="0"/>
                        <a:t>An ECG on your wrist</a:t>
                      </a:r>
                    </a:p>
                    <a:p>
                      <a:r>
                        <a:rPr lang="en-US" sz="2000" dirty="0"/>
                        <a:t>Regulatory approval and technological advances are making it easier for people to continuously monitor their hearts with wearable devices.</a:t>
                      </a:r>
                    </a:p>
                  </a:txBody>
                  <a:tcPr/>
                </a:tc>
                <a:tc>
                  <a:txBody>
                    <a:bodyPr/>
                    <a:lstStyle/>
                    <a:p>
                      <a:r>
                        <a:rPr lang="en-US" sz="2000" dirty="0"/>
                        <a:t>An electrocardiogram (ECG)—that doctors use to diagnose abnormalities before they cause a stroke or heart attack can now</a:t>
                      </a:r>
                      <a:r>
                        <a:rPr lang="en-US" sz="2000" baseline="0" dirty="0"/>
                        <a:t> be detected by</a:t>
                      </a:r>
                      <a:r>
                        <a:rPr lang="en-US" sz="2000" dirty="0"/>
                        <a:t> ECG-enabled smart watches, made possible by new regulations and innovations in hardware and software. </a:t>
                      </a:r>
                    </a:p>
                  </a:txBody>
                  <a:tcPr/>
                </a:tc>
                <a:extLst>
                  <a:ext uri="{0D108BD9-81ED-4DB2-BD59-A6C34878D82A}">
                    <a16:rowId xmlns:a16="http://schemas.microsoft.com/office/drawing/2014/main" val="10001"/>
                  </a:ext>
                </a:extLst>
              </a:tr>
              <a:tr h="370840">
                <a:tc>
                  <a:txBody>
                    <a:bodyPr/>
                    <a:lstStyle/>
                    <a:p>
                      <a:pPr algn="ctr"/>
                      <a:r>
                        <a:rPr lang="en-US" sz="2000" dirty="0"/>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kern="1200" dirty="0">
                          <a:effectLst/>
                        </a:rPr>
                        <a:t>Sanitation without sewers</a:t>
                      </a:r>
                    </a:p>
                    <a:p>
                      <a:r>
                        <a:rPr lang="en-US" sz="2000" dirty="0"/>
                        <a:t>Energy-efficient toilets can operate without a sewer system and treat waste on the spot.</a:t>
                      </a:r>
                    </a:p>
                  </a:txBody>
                  <a:tcPr/>
                </a:tc>
                <a:tc>
                  <a:txBody>
                    <a:bodyPr/>
                    <a:lstStyle/>
                    <a:p>
                      <a:r>
                        <a:rPr lang="en-US" sz="2000" dirty="0"/>
                        <a:t>2.3 billion people lack safe sanitation and this forces people to dump fecal matter into nearby ponds and streams, spreading bacteria, viruses, and parasites that can cause diarrhea and cholera,</a:t>
                      </a:r>
                      <a:r>
                        <a:rPr lang="en-US" sz="2000" baseline="0" dirty="0"/>
                        <a:t> which can be fatal. </a:t>
                      </a:r>
                      <a:endParaRPr lang="en-US" sz="2000" dirty="0"/>
                    </a:p>
                  </a:txBody>
                  <a:tcPr/>
                </a:tc>
                <a:extLst>
                  <a:ext uri="{0D108BD9-81ED-4DB2-BD59-A6C34878D82A}">
                    <a16:rowId xmlns:a16="http://schemas.microsoft.com/office/drawing/2014/main" val="10002"/>
                  </a:ext>
                </a:extLst>
              </a:tr>
              <a:tr h="370840">
                <a:tc>
                  <a:txBody>
                    <a:bodyPr/>
                    <a:lstStyle/>
                    <a:p>
                      <a:pPr algn="ctr"/>
                      <a:r>
                        <a:rPr lang="en-US" sz="2000" dirty="0"/>
                        <a:t>10</a:t>
                      </a:r>
                    </a:p>
                  </a:txBody>
                  <a:tcPr/>
                </a:tc>
                <a:tc>
                  <a:txBody>
                    <a:bodyPr/>
                    <a:lstStyle/>
                    <a:p>
                      <a:r>
                        <a:rPr lang="en-US" sz="2000" b="1" dirty="0"/>
                        <a:t>Smooth-talking AI assistants</a:t>
                      </a:r>
                    </a:p>
                    <a:p>
                      <a:r>
                        <a:rPr lang="en-US" sz="2000" dirty="0"/>
                        <a:t>New techniques that capture semantic relationships between words are making machines better at understanding natural language.</a:t>
                      </a:r>
                      <a:endParaRPr lang="en-US" sz="2000" b="0" dirty="0"/>
                    </a:p>
                  </a:txBody>
                  <a:tcPr/>
                </a:tc>
                <a:tc>
                  <a:txBody>
                    <a:bodyPr/>
                    <a:lstStyle/>
                    <a:p>
                      <a:r>
                        <a:rPr lang="en-US" sz="2000" dirty="0"/>
                        <a:t>AI assistants can now perform conversation-based tasks like booking a restaurant reservation or coordinating a package drop-off rather than just obey simple commands</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4877971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2" y="183452"/>
            <a:ext cx="10363200" cy="914400"/>
          </a:xfrm>
        </p:spPr>
        <p:txBody>
          <a:bodyPr/>
          <a:lstStyle/>
          <a:p>
            <a:r>
              <a:rPr lang="en-US" b="1" dirty="0"/>
              <a:t>MIT:10 BREAKTHROUGH TECHNOLOGIES 2020</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69938252"/>
              </p:ext>
            </p:extLst>
          </p:nvPr>
        </p:nvGraphicFramePr>
        <p:xfrm>
          <a:off x="1219202" y="912114"/>
          <a:ext cx="10363203" cy="5547360"/>
        </p:xfrm>
        <a:graphic>
          <a:graphicData uri="http://schemas.openxmlformats.org/drawingml/2006/table">
            <a:tbl>
              <a:tblPr firstRow="1" bandRow="1">
                <a:tableStyleId>{21E4AEA4-8DFA-4A89-87EB-49C32662AFE0}</a:tableStyleId>
              </a:tblPr>
              <a:tblGrid>
                <a:gridCol w="1081088">
                  <a:extLst>
                    <a:ext uri="{9D8B030D-6E8A-4147-A177-3AD203B41FA5}">
                      <a16:colId xmlns:a16="http://schemas.microsoft.com/office/drawing/2014/main" val="20000"/>
                    </a:ext>
                  </a:extLst>
                </a:gridCol>
                <a:gridCol w="4543425">
                  <a:extLst>
                    <a:ext uri="{9D8B030D-6E8A-4147-A177-3AD203B41FA5}">
                      <a16:colId xmlns:a16="http://schemas.microsoft.com/office/drawing/2014/main" val="20001"/>
                    </a:ext>
                  </a:extLst>
                </a:gridCol>
                <a:gridCol w="4738690">
                  <a:extLst>
                    <a:ext uri="{9D8B030D-6E8A-4147-A177-3AD203B41FA5}">
                      <a16:colId xmlns:a16="http://schemas.microsoft.com/office/drawing/2014/main" val="20002"/>
                    </a:ext>
                  </a:extLst>
                </a:gridCol>
              </a:tblGrid>
              <a:tr h="381152">
                <a:tc>
                  <a:txBody>
                    <a:bodyPr/>
                    <a:lstStyle/>
                    <a:p>
                      <a:endParaRPr lang="en-US" dirty="0"/>
                    </a:p>
                  </a:txBody>
                  <a:tcPr/>
                </a:tc>
                <a:tc>
                  <a:txBody>
                    <a:bodyPr/>
                    <a:lstStyle/>
                    <a:p>
                      <a:pPr algn="ctr"/>
                      <a:r>
                        <a:rPr lang="en-US" sz="2000" dirty="0"/>
                        <a:t>TECHNOLOGY</a:t>
                      </a:r>
                    </a:p>
                  </a:txBody>
                  <a:tcPr/>
                </a:tc>
                <a:tc>
                  <a:txBody>
                    <a:bodyPr/>
                    <a:lstStyle/>
                    <a:p>
                      <a:pPr algn="ctr"/>
                      <a:r>
                        <a:rPr lang="en-US" sz="2000" dirty="0"/>
                        <a:t>IMPORTANCE</a:t>
                      </a:r>
                    </a:p>
                  </a:txBody>
                  <a:tcPr/>
                </a:tc>
                <a:extLst>
                  <a:ext uri="{0D108BD9-81ED-4DB2-BD59-A6C34878D82A}">
                    <a16:rowId xmlns:a16="http://schemas.microsoft.com/office/drawing/2014/main" val="10000"/>
                  </a:ext>
                </a:extLst>
              </a:tr>
              <a:tr h="1260735">
                <a:tc>
                  <a:txBody>
                    <a:bodyPr/>
                    <a:lstStyle/>
                    <a:p>
                      <a:pPr algn="ctr"/>
                      <a:r>
                        <a:rPr lang="en-US" sz="2000" dirty="0"/>
                        <a:t>1</a:t>
                      </a:r>
                    </a:p>
                  </a:txBody>
                  <a:tcPr/>
                </a:tc>
                <a:tc>
                  <a:txBody>
                    <a:bodyPr/>
                    <a:lstStyle/>
                    <a:p>
                      <a:r>
                        <a:rPr lang="en-US" sz="2000" b="1" dirty="0" err="1"/>
                        <a:t>Unhackable</a:t>
                      </a:r>
                      <a:r>
                        <a:rPr lang="en-US" sz="2000" b="1" dirty="0"/>
                        <a:t> internet</a:t>
                      </a:r>
                    </a:p>
                    <a:p>
                      <a:r>
                        <a:rPr lang="en-US" sz="2000" dirty="0"/>
                        <a:t>An internet based on quantum physics will soon enable inherently secure communication.</a:t>
                      </a:r>
                    </a:p>
                  </a:txBody>
                  <a:tcPr/>
                </a:tc>
                <a:tc>
                  <a:txBody>
                    <a:bodyPr/>
                    <a:lstStyle/>
                    <a:p>
                      <a:r>
                        <a:rPr lang="en-US" sz="2000" dirty="0"/>
                        <a:t>The internet is increasingly vulnerable to hacking; a quantum one would be </a:t>
                      </a:r>
                      <a:r>
                        <a:rPr lang="en-US" sz="2000" dirty="0" err="1"/>
                        <a:t>unhackable</a:t>
                      </a:r>
                      <a:r>
                        <a:rPr lang="en-US" sz="2000" dirty="0"/>
                        <a:t>.</a:t>
                      </a:r>
                    </a:p>
                  </a:txBody>
                  <a:tcPr/>
                </a:tc>
                <a:extLst>
                  <a:ext uri="{0D108BD9-81ED-4DB2-BD59-A6C34878D82A}">
                    <a16:rowId xmlns:a16="http://schemas.microsoft.com/office/drawing/2014/main" val="10001"/>
                  </a:ext>
                </a:extLst>
              </a:tr>
              <a:tr h="2140317">
                <a:tc>
                  <a:txBody>
                    <a:bodyPr/>
                    <a:lstStyle/>
                    <a:p>
                      <a:pPr algn="ctr"/>
                      <a:r>
                        <a:rPr lang="en-US" sz="2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kern="1200" dirty="0">
                          <a:effectLst/>
                        </a:rPr>
                        <a:t>Hyper-personalized medicine</a:t>
                      </a:r>
                    </a:p>
                    <a:p>
                      <a:r>
                        <a:rPr lang="en-US" sz="2000" dirty="0"/>
                        <a:t>Novel drugs are being designed to treat unique genetic mutations. A hopeless case: a child with a fatal disease so exceedingly rare that not only is there no treatment, there’s not even anyone studying it</a:t>
                      </a:r>
                    </a:p>
                  </a:txBody>
                  <a:tcPr/>
                </a:tc>
                <a:tc>
                  <a:txBody>
                    <a:bodyPr/>
                    <a:lstStyle/>
                    <a:p>
                      <a:r>
                        <a:rPr kumimoji="0" lang="en-US" sz="2000" kern="1200" dirty="0">
                          <a:effectLst/>
                        </a:rPr>
                        <a:t>Genetic medicine tailored to a single patient means hope for people whose ailments were previously incurable.</a:t>
                      </a:r>
                      <a:endParaRPr lang="en-US" sz="2000" dirty="0"/>
                    </a:p>
                  </a:txBody>
                  <a:tcPr/>
                </a:tc>
                <a:extLst>
                  <a:ext uri="{0D108BD9-81ED-4DB2-BD59-A6C34878D82A}">
                    <a16:rowId xmlns:a16="http://schemas.microsoft.com/office/drawing/2014/main" val="10002"/>
                  </a:ext>
                </a:extLst>
              </a:tr>
              <a:tr h="1553929">
                <a:tc>
                  <a:txBody>
                    <a:bodyPr/>
                    <a:lstStyle/>
                    <a:p>
                      <a:pPr algn="ctr"/>
                      <a:r>
                        <a:rPr lang="en-US" sz="20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kern="1200" dirty="0">
                          <a:effectLst/>
                        </a:rPr>
                        <a:t>Digital money</a:t>
                      </a:r>
                    </a:p>
                    <a:p>
                      <a:r>
                        <a:rPr lang="en-US" sz="2000" dirty="0"/>
                        <a:t>Cash is gradually dying out. Will there ever be a digital alternative that offers the same mix of convenience and freedom?</a:t>
                      </a:r>
                    </a:p>
                  </a:txBody>
                  <a:tcPr/>
                </a:tc>
                <a:tc>
                  <a:txBody>
                    <a:bodyPr/>
                    <a:lstStyle/>
                    <a:p>
                      <a:r>
                        <a:rPr lang="en-US" sz="2000" dirty="0"/>
                        <a:t>As the use of physical cash declines, so does the freedom to transact without an intermediary. Meanwhile, digital currency technology could be used to splinter the global financial system.</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73665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183451"/>
            <a:ext cx="10363200" cy="914400"/>
          </a:xfrm>
        </p:spPr>
        <p:txBody>
          <a:bodyPr/>
          <a:lstStyle/>
          <a:p>
            <a:r>
              <a:rPr lang="en-US" b="1" dirty="0"/>
              <a:t>MIT:10 BREAKTHROUGH TECHNOLOGIES 2020</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23929525"/>
              </p:ext>
            </p:extLst>
          </p:nvPr>
        </p:nvGraphicFramePr>
        <p:xfrm>
          <a:off x="1219200" y="1005840"/>
          <a:ext cx="10363201" cy="5852160"/>
        </p:xfrm>
        <a:graphic>
          <a:graphicData uri="http://schemas.openxmlformats.org/drawingml/2006/table">
            <a:tbl>
              <a:tblPr firstRow="1" bandRow="1">
                <a:tableStyleId>{21E4AEA4-8DFA-4A89-87EB-49C32662AFE0}</a:tableStyleId>
              </a:tblPr>
              <a:tblGrid>
                <a:gridCol w="1152525">
                  <a:extLst>
                    <a:ext uri="{9D8B030D-6E8A-4147-A177-3AD203B41FA5}">
                      <a16:colId xmlns:a16="http://schemas.microsoft.com/office/drawing/2014/main" val="20000"/>
                    </a:ext>
                  </a:extLst>
                </a:gridCol>
                <a:gridCol w="5143500">
                  <a:extLst>
                    <a:ext uri="{9D8B030D-6E8A-4147-A177-3AD203B41FA5}">
                      <a16:colId xmlns:a16="http://schemas.microsoft.com/office/drawing/2014/main" val="20001"/>
                    </a:ext>
                  </a:extLst>
                </a:gridCol>
                <a:gridCol w="4067176">
                  <a:extLst>
                    <a:ext uri="{9D8B030D-6E8A-4147-A177-3AD203B41FA5}">
                      <a16:colId xmlns:a16="http://schemas.microsoft.com/office/drawing/2014/main" val="20002"/>
                    </a:ext>
                  </a:extLst>
                </a:gridCol>
              </a:tblGrid>
              <a:tr h="384631">
                <a:tc>
                  <a:txBody>
                    <a:bodyPr/>
                    <a:lstStyle/>
                    <a:p>
                      <a:endParaRPr lang="en-US" sz="2000" dirty="0"/>
                    </a:p>
                  </a:txBody>
                  <a:tcPr/>
                </a:tc>
                <a:tc>
                  <a:txBody>
                    <a:bodyPr/>
                    <a:lstStyle/>
                    <a:p>
                      <a:pPr algn="ctr"/>
                      <a:r>
                        <a:rPr lang="en-US" sz="2000" dirty="0"/>
                        <a:t>TECHNOLOGY</a:t>
                      </a:r>
                    </a:p>
                  </a:txBody>
                  <a:tcPr/>
                </a:tc>
                <a:tc>
                  <a:txBody>
                    <a:bodyPr/>
                    <a:lstStyle/>
                    <a:p>
                      <a:pPr algn="ctr"/>
                      <a:r>
                        <a:rPr lang="en-US" sz="2000" dirty="0"/>
                        <a:t>IMPORTANCE</a:t>
                      </a:r>
                    </a:p>
                  </a:txBody>
                  <a:tcPr/>
                </a:tc>
                <a:extLst>
                  <a:ext uri="{0D108BD9-81ED-4DB2-BD59-A6C34878D82A}">
                    <a16:rowId xmlns:a16="http://schemas.microsoft.com/office/drawing/2014/main" val="10000"/>
                  </a:ext>
                </a:extLst>
              </a:tr>
              <a:tr h="1272242">
                <a:tc>
                  <a:txBody>
                    <a:bodyPr/>
                    <a:lstStyle/>
                    <a:p>
                      <a:pPr algn="ctr"/>
                      <a:r>
                        <a:rPr lang="en-US" sz="2000" dirty="0"/>
                        <a:t>4</a:t>
                      </a:r>
                    </a:p>
                  </a:txBody>
                  <a:tcPr/>
                </a:tc>
                <a:tc>
                  <a:txBody>
                    <a:bodyPr/>
                    <a:lstStyle/>
                    <a:p>
                      <a:r>
                        <a:rPr lang="en-US" sz="2000" b="1" dirty="0"/>
                        <a:t>Anti-aging drugs</a:t>
                      </a:r>
                    </a:p>
                    <a:p>
                      <a:r>
                        <a:rPr lang="en-US" sz="2000" dirty="0"/>
                        <a:t> These drugs won’t let you live longer (yet) but aim to treat specific ailments by slowing or reversing a fundamental process of aging.</a:t>
                      </a:r>
                      <a:endParaRPr lang="en-US" sz="2000" b="0" dirty="0"/>
                    </a:p>
                  </a:txBody>
                  <a:tcPr/>
                </a:tc>
                <a:tc>
                  <a:txBody>
                    <a:bodyPr/>
                    <a:lstStyle/>
                    <a:p>
                      <a:r>
                        <a:rPr lang="en-US" sz="2000" dirty="0"/>
                        <a:t>A number of different diseases, including cancer, heart disease, and dementia, could potentially be treated by slowing aging.</a:t>
                      </a:r>
                    </a:p>
                  </a:txBody>
                  <a:tcPr/>
                </a:tc>
                <a:extLst>
                  <a:ext uri="{0D108BD9-81ED-4DB2-BD59-A6C34878D82A}">
                    <a16:rowId xmlns:a16="http://schemas.microsoft.com/office/drawing/2014/main" val="10001"/>
                  </a:ext>
                </a:extLst>
              </a:tr>
              <a:tr h="2159853">
                <a:tc>
                  <a:txBody>
                    <a:bodyPr/>
                    <a:lstStyle/>
                    <a:p>
                      <a:pPr algn="ctr"/>
                      <a:r>
                        <a:rPr lang="en-US" sz="2000" dirty="0"/>
                        <a:t>5</a:t>
                      </a:r>
                    </a:p>
                  </a:txBody>
                  <a:tcPr/>
                </a:tc>
                <a:tc>
                  <a:txBody>
                    <a:bodyPr/>
                    <a:lstStyle/>
                    <a:p>
                      <a:r>
                        <a:rPr lang="en-US" sz="2000" b="1" dirty="0"/>
                        <a:t>AI-discovered molecules</a:t>
                      </a:r>
                    </a:p>
                    <a:p>
                      <a:r>
                        <a:rPr lang="en-US" sz="2000" dirty="0"/>
                        <a:t>The number of molecules that could be turned into potentially life-saving drugs is enormous.</a:t>
                      </a:r>
                    </a:p>
                    <a:p>
                      <a:r>
                        <a:rPr lang="en-US" sz="2000" dirty="0"/>
                        <a:t>Now machine-learning tools can explore large databases of existing molecules and their properties, using the information to generate new possibilities.</a:t>
                      </a:r>
                      <a:endParaRPr lang="en-US" sz="2000" b="0" dirty="0"/>
                    </a:p>
                  </a:txBody>
                  <a:tcPr/>
                </a:tc>
                <a:tc>
                  <a:txBody>
                    <a:bodyPr/>
                    <a:lstStyle/>
                    <a:p>
                      <a:r>
                        <a:rPr lang="en-US" sz="2000" dirty="0"/>
                        <a:t>Commercializing a new drug costs around $2.5 billion on average. One reason is the difficulty of finding promising molecules. This could make it faster and cheaper to discover new drug candidates</a:t>
                      </a:r>
                    </a:p>
                  </a:txBody>
                  <a:tcPr/>
                </a:tc>
                <a:extLst>
                  <a:ext uri="{0D108BD9-81ED-4DB2-BD59-A6C34878D82A}">
                    <a16:rowId xmlns:a16="http://schemas.microsoft.com/office/drawing/2014/main" val="10002"/>
                  </a:ext>
                </a:extLst>
              </a:tr>
              <a:tr h="1863983">
                <a:tc>
                  <a:txBody>
                    <a:bodyPr/>
                    <a:lstStyle/>
                    <a:p>
                      <a:pPr algn="ctr"/>
                      <a:r>
                        <a:rPr lang="en-US" sz="2000"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kern="1200" dirty="0">
                          <a:effectLst/>
                        </a:rPr>
                        <a:t>Satellite mega-constellations</a:t>
                      </a:r>
                    </a:p>
                    <a:p>
                      <a:r>
                        <a:rPr lang="en-US" sz="2000" dirty="0"/>
                        <a:t>Satellites that can beam a broadband connection to internet terminals. As long as these terminals have a clear view of the sky, they can deliver internet to any nearby devices</a:t>
                      </a:r>
                    </a:p>
                    <a:p>
                      <a:endParaRPr lang="en-US" sz="2000" dirty="0"/>
                    </a:p>
                  </a:txBody>
                  <a:tcPr/>
                </a:tc>
                <a:tc>
                  <a:txBody>
                    <a:bodyPr/>
                    <a:lstStyle/>
                    <a:p>
                      <a:r>
                        <a:rPr kumimoji="0" lang="en-US" sz="2000" kern="1200" dirty="0">
                          <a:effectLst/>
                        </a:rPr>
                        <a:t>These systems can blanket the globe with high-speed internet</a:t>
                      </a:r>
                    </a:p>
                    <a:p>
                      <a:r>
                        <a:rPr kumimoji="0" lang="en-US" sz="2000" kern="1200" dirty="0">
                          <a:effectLst/>
                        </a:rPr>
                        <a:t>— or turn Earth’s orbit into a junk-ridden minefield.</a:t>
                      </a:r>
                      <a:endParaRPr lang="en-US" sz="2000" b="1" dirty="0">
                        <a:solidFill>
                          <a:schemeClr val="accent5">
                            <a:lumMod val="50000"/>
                          </a:schemeClr>
                        </a:solidFill>
                      </a:endParaRP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85578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4211" y="127367"/>
            <a:ext cx="9930779" cy="959311"/>
          </a:xfrm>
        </p:spPr>
        <p:txBody>
          <a:bodyPr/>
          <a:lstStyle/>
          <a:p>
            <a:r>
              <a:rPr lang="en-US" b="1" dirty="0"/>
              <a:t>Real-time satellite surveillance</a:t>
            </a:r>
            <a:endParaRPr lang="en-US" dirty="0"/>
          </a:p>
        </p:txBody>
      </p:sp>
      <p:sp>
        <p:nvSpPr>
          <p:cNvPr id="5" name="Content Placeholder 4"/>
          <p:cNvSpPr>
            <a:spLocks noGrp="1"/>
          </p:cNvSpPr>
          <p:nvPr>
            <p:ph idx="1"/>
          </p:nvPr>
        </p:nvSpPr>
        <p:spPr>
          <a:xfrm>
            <a:off x="737221" y="1086678"/>
            <a:ext cx="10619892" cy="4751641"/>
          </a:xfrm>
        </p:spPr>
        <p:txBody>
          <a:bodyPr>
            <a:normAutofit fontScale="92500" lnSpcReduction="20000"/>
          </a:bodyPr>
          <a:lstStyle/>
          <a:p>
            <a:r>
              <a:rPr lang="en-US" b="1" i="1" dirty="0">
                <a:solidFill>
                  <a:schemeClr val="accent4">
                    <a:lumMod val="60000"/>
                    <a:lumOff val="40000"/>
                  </a:schemeClr>
                </a:solidFill>
              </a:rPr>
              <a:t>1984</a:t>
            </a:r>
            <a:r>
              <a:rPr lang="en-US" dirty="0">
                <a:solidFill>
                  <a:schemeClr val="accent4">
                    <a:lumMod val="60000"/>
                    <a:lumOff val="40000"/>
                  </a:schemeClr>
                </a:solidFill>
              </a:rPr>
              <a:t>, is a novel written by English author </a:t>
            </a:r>
            <a:r>
              <a:rPr lang="en-US" dirty="0">
                <a:solidFill>
                  <a:schemeClr val="accent4">
                    <a:lumMod val="60000"/>
                    <a:lumOff val="40000"/>
                  </a:schemeClr>
                </a:solidFill>
                <a:hlinkClick r:id="rId2" tooltip="George Orwell"/>
              </a:rPr>
              <a:t>George </a:t>
            </a:r>
            <a:r>
              <a:rPr lang="en-US" dirty="0" err="1">
                <a:solidFill>
                  <a:schemeClr val="accent4">
                    <a:lumMod val="60000"/>
                    <a:lumOff val="40000"/>
                  </a:schemeClr>
                </a:solidFill>
                <a:hlinkClick r:id="rId2" tooltip="George Orwell"/>
              </a:rPr>
              <a:t>Orwel</a:t>
            </a:r>
            <a:r>
              <a:rPr lang="en-US" dirty="0">
                <a:solidFill>
                  <a:schemeClr val="accent4">
                    <a:lumMod val="60000"/>
                    <a:lumOff val="40000"/>
                  </a:schemeClr>
                </a:solidFill>
              </a:rPr>
              <a:t> and published in </a:t>
            </a:r>
            <a:r>
              <a:rPr lang="en-US" b="1" dirty="0">
                <a:solidFill>
                  <a:schemeClr val="accent4">
                    <a:lumMod val="60000"/>
                    <a:lumOff val="40000"/>
                  </a:schemeClr>
                </a:solidFill>
              </a:rPr>
              <a:t>1949</a:t>
            </a:r>
            <a:r>
              <a:rPr lang="en-US" dirty="0">
                <a:solidFill>
                  <a:schemeClr val="accent4">
                    <a:lumMod val="60000"/>
                    <a:lumOff val="40000"/>
                  </a:schemeClr>
                </a:solidFill>
              </a:rPr>
              <a:t>.  The novel is set in </a:t>
            </a:r>
            <a:r>
              <a:rPr lang="en-US" dirty="0">
                <a:solidFill>
                  <a:schemeClr val="accent4">
                    <a:lumMod val="60000"/>
                    <a:lumOff val="40000"/>
                  </a:schemeClr>
                </a:solidFill>
                <a:hlinkClick r:id="rId3" tooltip="Airstrip One"/>
              </a:rPr>
              <a:t>Airstrip One</a:t>
            </a:r>
            <a:r>
              <a:rPr lang="en-US" dirty="0">
                <a:solidFill>
                  <a:schemeClr val="accent4">
                    <a:lumMod val="60000"/>
                    <a:lumOff val="40000"/>
                  </a:schemeClr>
                </a:solidFill>
              </a:rPr>
              <a:t>, a totalitarian state, which was  formerly Great Britain, a province of the </a:t>
            </a:r>
            <a:r>
              <a:rPr lang="en-US" dirty="0" err="1">
                <a:solidFill>
                  <a:schemeClr val="accent4">
                    <a:lumMod val="60000"/>
                    <a:lumOff val="40000"/>
                  </a:schemeClr>
                </a:solidFill>
              </a:rPr>
              <a:t>superstate</a:t>
            </a:r>
            <a:r>
              <a:rPr lang="en-US" dirty="0">
                <a:solidFill>
                  <a:schemeClr val="accent4">
                    <a:lumMod val="60000"/>
                    <a:lumOff val="40000"/>
                  </a:schemeClr>
                </a:solidFill>
              </a:rPr>
              <a:t> </a:t>
            </a:r>
            <a:r>
              <a:rPr lang="en-US" dirty="0">
                <a:solidFill>
                  <a:schemeClr val="accent4">
                    <a:lumMod val="60000"/>
                    <a:lumOff val="40000"/>
                  </a:schemeClr>
                </a:solidFill>
                <a:hlinkClick r:id="rId4" tooltip="Nations of Nineteen Eighty-Four"/>
              </a:rPr>
              <a:t>Oceania</a:t>
            </a:r>
            <a:r>
              <a:rPr lang="en-US" dirty="0">
                <a:solidFill>
                  <a:schemeClr val="accent4">
                    <a:lumMod val="60000"/>
                    <a:lumOff val="40000"/>
                  </a:schemeClr>
                </a:solidFill>
              </a:rPr>
              <a:t>,. The residents are victims of </a:t>
            </a:r>
            <a:r>
              <a:rPr lang="en-US" dirty="0">
                <a:solidFill>
                  <a:schemeClr val="accent4">
                    <a:lumMod val="60000"/>
                    <a:lumOff val="40000"/>
                  </a:schemeClr>
                </a:solidFill>
                <a:hlinkClick r:id="rId5" tooltip="Perpetual war"/>
              </a:rPr>
              <a:t>perpetual war</a:t>
            </a:r>
            <a:r>
              <a:rPr lang="en-US" dirty="0">
                <a:solidFill>
                  <a:schemeClr val="accent4">
                    <a:lumMod val="60000"/>
                    <a:lumOff val="40000"/>
                  </a:schemeClr>
                </a:solidFill>
              </a:rPr>
              <a:t>, </a:t>
            </a:r>
            <a:r>
              <a:rPr lang="en-US" dirty="0">
                <a:solidFill>
                  <a:schemeClr val="accent4">
                    <a:lumMod val="60000"/>
                    <a:lumOff val="40000"/>
                  </a:schemeClr>
                </a:solidFill>
                <a:hlinkClick r:id="rId6" tooltip="Global surveillance"/>
              </a:rPr>
              <a:t>omnipresent government surveillance</a:t>
            </a:r>
            <a:r>
              <a:rPr lang="en-US" dirty="0">
                <a:solidFill>
                  <a:schemeClr val="accent4">
                    <a:lumMod val="60000"/>
                    <a:lumOff val="40000"/>
                  </a:schemeClr>
                </a:solidFill>
              </a:rPr>
              <a:t> and public manipulation</a:t>
            </a:r>
            <a:r>
              <a:rPr lang="en-US" dirty="0"/>
              <a:t>. </a:t>
            </a:r>
          </a:p>
          <a:p>
            <a:pPr marL="0" lvl="0" indent="0" defTabSz="914400" eaLnBrk="0" fontAlgn="base" hangingPunct="0">
              <a:spcBef>
                <a:spcPct val="0"/>
              </a:spcBef>
              <a:spcAft>
                <a:spcPct val="0"/>
              </a:spcAft>
              <a:buClrTx/>
              <a:buSzTx/>
              <a:buNone/>
            </a:pPr>
            <a:endParaRPr lang="en-US" dirty="0">
              <a:solidFill>
                <a:schemeClr val="tx1"/>
              </a:solidFill>
              <a:latin typeface="Roboto"/>
            </a:endParaRPr>
          </a:p>
          <a:p>
            <a:pPr marL="0" lvl="0" indent="0" defTabSz="914400" eaLnBrk="0" fontAlgn="base" hangingPunct="0">
              <a:spcBef>
                <a:spcPct val="0"/>
              </a:spcBef>
              <a:spcAft>
                <a:spcPct val="0"/>
              </a:spcAft>
              <a:buClrTx/>
              <a:buSzTx/>
              <a:buNone/>
            </a:pPr>
            <a:r>
              <a:rPr lang="en-US" dirty="0">
                <a:solidFill>
                  <a:schemeClr val="tx1"/>
                </a:solidFill>
                <a:latin typeface="Roboto"/>
              </a:rPr>
              <a:t>“ In the far distance a helicopter skimmed down between the roofs, hovered for an instant like a bluebottle, and darted away again with a curving flight. It was the police patrol, </a:t>
            </a:r>
          </a:p>
          <a:p>
            <a:pPr marL="0" lvl="0" indent="0" defTabSz="914400" eaLnBrk="0" fontAlgn="base" hangingPunct="0">
              <a:spcBef>
                <a:spcPct val="0"/>
              </a:spcBef>
              <a:spcAft>
                <a:spcPct val="0"/>
              </a:spcAft>
              <a:buClrTx/>
              <a:buSzTx/>
              <a:buNone/>
            </a:pPr>
            <a:r>
              <a:rPr lang="en-US" dirty="0">
                <a:solidFill>
                  <a:schemeClr val="tx1"/>
                </a:solidFill>
                <a:latin typeface="Roboto"/>
              </a:rPr>
              <a:t>snooping into people's windows.” (1.1.4)</a:t>
            </a:r>
            <a:endParaRPr lang="en-US" sz="1800" dirty="0">
              <a:solidFill>
                <a:schemeClr val="tx1"/>
              </a:solidFill>
            </a:endParaRPr>
          </a:p>
          <a:p>
            <a:pPr marL="0" lvl="0" indent="0" defTabSz="914400" eaLnBrk="0" fontAlgn="base" hangingPunct="0">
              <a:spcBef>
                <a:spcPct val="0"/>
              </a:spcBef>
              <a:spcAft>
                <a:spcPct val="0"/>
              </a:spcAft>
              <a:buClrTx/>
              <a:buSzTx/>
              <a:buNone/>
            </a:pPr>
            <a:endParaRPr lang="en-US" sz="1800" dirty="0">
              <a:solidFill>
                <a:schemeClr val="tx1"/>
              </a:solidFill>
              <a:latin typeface="Roboto"/>
            </a:endParaRPr>
          </a:p>
          <a:p>
            <a:pPr marL="0" lvl="0" indent="0" defTabSz="914400" eaLnBrk="0" fontAlgn="base" hangingPunct="0">
              <a:spcBef>
                <a:spcPct val="0"/>
              </a:spcBef>
              <a:spcAft>
                <a:spcPct val="0"/>
              </a:spcAft>
              <a:buClrTx/>
              <a:buSzTx/>
              <a:buNone/>
            </a:pPr>
            <a:r>
              <a:rPr lang="en-US" sz="2200" b="1" dirty="0" err="1">
                <a:solidFill>
                  <a:srgbClr val="FFFF00"/>
                </a:solidFill>
                <a:latin typeface="Arial Rounded MT Bold" panose="020F0704030504030204" pitchFamily="34" charset="0"/>
              </a:rPr>
              <a:t>Oceanians</a:t>
            </a:r>
            <a:r>
              <a:rPr lang="en-US" sz="2200" b="1" dirty="0">
                <a:solidFill>
                  <a:srgbClr val="FFFF00"/>
                </a:solidFill>
                <a:latin typeface="Arial Rounded MT Bold" panose="020F0704030504030204" pitchFamily="34" charset="0"/>
              </a:rPr>
              <a:t> are used to living in a constant state of surveillance </a:t>
            </a:r>
          </a:p>
          <a:p>
            <a:pPr marL="0" lvl="0" indent="0" defTabSz="914400" eaLnBrk="0" fontAlgn="base" hangingPunct="0">
              <a:spcBef>
                <a:spcPct val="0"/>
              </a:spcBef>
              <a:spcAft>
                <a:spcPct val="0"/>
              </a:spcAft>
              <a:buClrTx/>
              <a:buSzTx/>
              <a:buNone/>
            </a:pPr>
            <a:endParaRPr lang="en-US" sz="2200" b="1" dirty="0">
              <a:solidFill>
                <a:srgbClr val="FFFF00"/>
              </a:solidFill>
              <a:latin typeface="Arial Rounded MT Bold" panose="020F0704030504030204" pitchFamily="34" charset="0"/>
            </a:endParaRPr>
          </a:p>
          <a:p>
            <a:pPr marL="0" lvl="0" indent="0" defTabSz="914400" eaLnBrk="0" fontAlgn="base" hangingPunct="0">
              <a:spcBef>
                <a:spcPct val="0"/>
              </a:spcBef>
              <a:spcAft>
                <a:spcPct val="0"/>
              </a:spcAft>
              <a:buClrTx/>
              <a:buSzTx/>
              <a:buNone/>
            </a:pPr>
            <a:r>
              <a:rPr lang="en-US" sz="2200" b="1" dirty="0">
                <a:solidFill>
                  <a:srgbClr val="FFFF00"/>
                </a:solidFill>
                <a:latin typeface="Arial Rounded MT Bold" panose="020F0704030504030204" pitchFamily="34" charset="0"/>
              </a:rPr>
              <a:t>– either </a:t>
            </a:r>
            <a:r>
              <a:rPr lang="en-US" sz="2200" dirty="0">
                <a:solidFill>
                  <a:srgbClr val="FFFF00"/>
                </a:solidFill>
                <a:latin typeface="Arial Rounded MT Bold" panose="020F0704030504030204" pitchFamily="34" charset="0"/>
              </a:rPr>
              <a:t>through the use of advanced, invasive technology</a:t>
            </a:r>
          </a:p>
          <a:p>
            <a:pPr marL="0" lvl="0" indent="0" defTabSz="914400" eaLnBrk="0" fontAlgn="base" hangingPunct="0">
              <a:spcBef>
                <a:spcPct val="0"/>
              </a:spcBef>
              <a:spcAft>
                <a:spcPct val="0"/>
              </a:spcAft>
              <a:buClrTx/>
              <a:buSzTx/>
              <a:buNone/>
            </a:pPr>
            <a:r>
              <a:rPr lang="en-US" sz="2200" b="1" dirty="0">
                <a:solidFill>
                  <a:srgbClr val="FFFF00"/>
                </a:solidFill>
                <a:latin typeface="Arial Rounded MT Bold" panose="020F0704030504030204" pitchFamily="34" charset="0"/>
              </a:rPr>
              <a:t> or police patrol.</a:t>
            </a:r>
          </a:p>
          <a:p>
            <a:endParaRPr lang="en-US" sz="2200" dirty="0">
              <a:latin typeface="Arial Rounded MT Bold" panose="020F0704030504030204" pitchFamily="34" charset="0"/>
            </a:endParaRPr>
          </a:p>
          <a:p>
            <a:endParaRPr lang="en-US" sz="2200" dirty="0">
              <a:latin typeface="Arial Rounded MT Bold" panose="020F0704030504030204" pitchFamily="34" charset="0"/>
            </a:endParaRPr>
          </a:p>
          <a:p>
            <a:endParaRPr lang="en-US" sz="2200" dirty="0">
              <a:latin typeface="Arial Rounded MT Bold" panose="020F0704030504030204" pitchFamily="34" charset="0"/>
            </a:endParaRPr>
          </a:p>
        </p:txBody>
      </p:sp>
      <p:pic>
        <p:nvPicPr>
          <p:cNvPr id="1028" name="Picture 4" descr="https://image.shutterstock.com/display_pic_with_logo/87499/262482947/stock-photo-white-drone-hovering-in-a-bright-blue-sky-262482947.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36966" y="4268763"/>
            <a:ext cx="3555034" cy="2353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668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183451"/>
            <a:ext cx="10363200" cy="914400"/>
          </a:xfrm>
        </p:spPr>
        <p:txBody>
          <a:bodyPr/>
          <a:lstStyle/>
          <a:p>
            <a:r>
              <a:rPr lang="en-US" b="1" dirty="0"/>
              <a:t>MIT:10 BREAKTHROUGH TECHNOLOGIES 2020</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2491161"/>
              </p:ext>
            </p:extLst>
          </p:nvPr>
        </p:nvGraphicFramePr>
        <p:xfrm>
          <a:off x="942976" y="1138238"/>
          <a:ext cx="10829924" cy="5242560"/>
        </p:xfrm>
        <a:graphic>
          <a:graphicData uri="http://schemas.openxmlformats.org/drawingml/2006/table">
            <a:tbl>
              <a:tblPr firstRow="1" bandRow="1">
                <a:tableStyleId>{21E4AEA4-8DFA-4A89-87EB-49C32662AFE0}</a:tableStyleId>
              </a:tblPr>
              <a:tblGrid>
                <a:gridCol w="1018031">
                  <a:extLst>
                    <a:ext uri="{9D8B030D-6E8A-4147-A177-3AD203B41FA5}">
                      <a16:colId xmlns:a16="http://schemas.microsoft.com/office/drawing/2014/main" val="20000"/>
                    </a:ext>
                  </a:extLst>
                </a:gridCol>
                <a:gridCol w="5639943">
                  <a:extLst>
                    <a:ext uri="{9D8B030D-6E8A-4147-A177-3AD203B41FA5}">
                      <a16:colId xmlns:a16="http://schemas.microsoft.com/office/drawing/2014/main" val="20001"/>
                    </a:ext>
                  </a:extLst>
                </a:gridCol>
                <a:gridCol w="4171950">
                  <a:extLst>
                    <a:ext uri="{9D8B030D-6E8A-4147-A177-3AD203B41FA5}">
                      <a16:colId xmlns:a16="http://schemas.microsoft.com/office/drawing/2014/main" val="20002"/>
                    </a:ext>
                  </a:extLst>
                </a:gridCol>
              </a:tblGrid>
              <a:tr h="370840">
                <a:tc>
                  <a:txBody>
                    <a:bodyPr/>
                    <a:lstStyle/>
                    <a:p>
                      <a:pPr algn="ctr"/>
                      <a:endParaRPr lang="en-US" sz="2000" dirty="0"/>
                    </a:p>
                  </a:txBody>
                  <a:tcPr/>
                </a:tc>
                <a:tc>
                  <a:txBody>
                    <a:bodyPr/>
                    <a:lstStyle/>
                    <a:p>
                      <a:pPr algn="ctr"/>
                      <a:r>
                        <a:rPr lang="en-US" sz="2000" dirty="0"/>
                        <a:t>TECHNOLOGY</a:t>
                      </a:r>
                    </a:p>
                  </a:txBody>
                  <a:tcPr/>
                </a:tc>
                <a:tc>
                  <a:txBody>
                    <a:bodyPr/>
                    <a:lstStyle/>
                    <a:p>
                      <a:pPr algn="ctr"/>
                      <a:r>
                        <a:rPr lang="en-US" sz="2000" dirty="0"/>
                        <a:t>IMPORTANCE</a:t>
                      </a:r>
                    </a:p>
                  </a:txBody>
                  <a:tcPr/>
                </a:tc>
                <a:extLst>
                  <a:ext uri="{0D108BD9-81ED-4DB2-BD59-A6C34878D82A}">
                    <a16:rowId xmlns:a16="http://schemas.microsoft.com/office/drawing/2014/main" val="10000"/>
                  </a:ext>
                </a:extLst>
              </a:tr>
              <a:tr h="370840">
                <a:tc>
                  <a:txBody>
                    <a:bodyPr/>
                    <a:lstStyle/>
                    <a:p>
                      <a:pPr algn="ctr"/>
                      <a:r>
                        <a:rPr lang="en-US" sz="2000" dirty="0"/>
                        <a:t>7</a:t>
                      </a:r>
                    </a:p>
                  </a:txBody>
                  <a:tcPr/>
                </a:tc>
                <a:tc>
                  <a:txBody>
                    <a:bodyPr/>
                    <a:lstStyle/>
                    <a:p>
                      <a:r>
                        <a:rPr lang="en-US" sz="2000" b="1" dirty="0"/>
                        <a:t>Quantum supremacy</a:t>
                      </a:r>
                    </a:p>
                    <a:p>
                      <a:r>
                        <a:rPr lang="en-US" sz="2000" dirty="0"/>
                        <a:t>Quantum computers store and process data in a way differently present ones. In theory, they could tackle certain classes of problems that even the most powerful classical supercomputers would take years to solve;</a:t>
                      </a:r>
                      <a:r>
                        <a:rPr lang="en-US" sz="2000" baseline="0" dirty="0"/>
                        <a:t> e.g. </a:t>
                      </a:r>
                      <a:r>
                        <a:rPr lang="en-US" sz="2000" dirty="0"/>
                        <a:t>breaking today’s cryptographic codes or simulating molecular behavior to help discover new drugs and materials.</a:t>
                      </a:r>
                      <a:endParaRPr lang="en-US" sz="2000" b="0" dirty="0"/>
                    </a:p>
                  </a:txBody>
                  <a:tcPr/>
                </a:tc>
                <a:tc>
                  <a:txBody>
                    <a:bodyPr/>
                    <a:lstStyle/>
                    <a:p>
                      <a:r>
                        <a:rPr lang="en-US" sz="2000" dirty="0"/>
                        <a:t>Eventually, quantum computers will be able to solve problems no classical machine can manage.</a:t>
                      </a:r>
                    </a:p>
                  </a:txBody>
                  <a:tcPr/>
                </a:tc>
                <a:extLst>
                  <a:ext uri="{0D108BD9-81ED-4DB2-BD59-A6C34878D82A}">
                    <a16:rowId xmlns:a16="http://schemas.microsoft.com/office/drawing/2014/main" val="10001"/>
                  </a:ext>
                </a:extLst>
              </a:tr>
              <a:tr h="0">
                <a:tc>
                  <a:txBody>
                    <a:bodyPr/>
                    <a:lstStyle/>
                    <a:p>
                      <a:pPr algn="ctr"/>
                      <a:r>
                        <a:rPr lang="en-US" sz="2000" dirty="0"/>
                        <a:t>8</a:t>
                      </a:r>
                    </a:p>
                  </a:txBody>
                  <a:tcPr/>
                </a:tc>
                <a:tc>
                  <a:txBody>
                    <a:bodyPr/>
                    <a:lstStyle/>
                    <a:p>
                      <a:r>
                        <a:rPr lang="en-US" sz="2000" b="1" dirty="0"/>
                        <a:t>Tiny Artificial Intelligence</a:t>
                      </a:r>
                    </a:p>
                    <a:p>
                      <a:r>
                        <a:rPr lang="en-US" sz="2000" dirty="0"/>
                        <a:t>Research is ongoing on new algorithms to shrink existing deep-learning models without losing their capabilities. Also an emerging generation of AI chips can pack more computational power into tighter physical spaces, and run AI on far less energy.</a:t>
                      </a:r>
                      <a:endParaRPr lang="en-US" sz="2000" b="0" dirty="0"/>
                    </a:p>
                  </a:txBody>
                  <a:tcPr/>
                </a:tc>
                <a:tc>
                  <a:txBody>
                    <a:bodyPr/>
                    <a:lstStyle/>
                    <a:p>
                      <a:r>
                        <a:rPr lang="en-US" sz="2000" dirty="0"/>
                        <a:t>Our devices no longer need to talk to the cloud for us to benefit from the latest AI-driven features. We can now run powerful AI algorithms on our phones.</a:t>
                      </a:r>
                    </a:p>
                  </a:txBody>
                  <a:tcPr/>
                </a:tc>
                <a:extLst>
                  <a:ext uri="{0D108BD9-81ED-4DB2-BD59-A6C34878D82A}">
                    <a16:rowId xmlns:a16="http://schemas.microsoft.com/office/drawing/2014/main" val="10002"/>
                  </a:ext>
                </a:extLst>
              </a:tr>
              <a:tr h="370840">
                <a:tc>
                  <a:txBody>
                    <a:bodyPr/>
                    <a:lstStyle/>
                    <a:p>
                      <a:pPr algn="ctr"/>
                      <a:endParaRPr lang="en-US" sz="2000" dirty="0"/>
                    </a:p>
                  </a:txBody>
                  <a:tcPr/>
                </a:tc>
                <a:tc>
                  <a:txBody>
                    <a:bodyPr/>
                    <a:lstStyle/>
                    <a:p>
                      <a:endParaRPr lang="en-US" sz="2000" dirty="0"/>
                    </a:p>
                  </a:txBody>
                  <a:tcPr/>
                </a:tc>
                <a:tc>
                  <a:txBody>
                    <a:bodyPr/>
                    <a:lstStyle/>
                    <a:p>
                      <a:endParaRPr lang="en-US" sz="20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462373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169164"/>
            <a:ext cx="10363200" cy="914400"/>
          </a:xfrm>
        </p:spPr>
        <p:txBody>
          <a:bodyPr/>
          <a:lstStyle/>
          <a:p>
            <a:r>
              <a:rPr lang="en-US" b="1" dirty="0"/>
              <a:t>MIT:10 BREAKTHROUGH TECHNOLOGIES 2020</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15451031"/>
              </p:ext>
            </p:extLst>
          </p:nvPr>
        </p:nvGraphicFramePr>
        <p:xfrm>
          <a:off x="1219200" y="941388"/>
          <a:ext cx="10363201" cy="5760720"/>
        </p:xfrm>
        <a:graphic>
          <a:graphicData uri="http://schemas.openxmlformats.org/drawingml/2006/table">
            <a:tbl>
              <a:tblPr firstRow="1" bandRow="1">
                <a:tableStyleId>{21E4AEA4-8DFA-4A89-87EB-49C32662AFE0}</a:tableStyleId>
              </a:tblPr>
              <a:tblGrid>
                <a:gridCol w="1123950">
                  <a:extLst>
                    <a:ext uri="{9D8B030D-6E8A-4147-A177-3AD203B41FA5}">
                      <a16:colId xmlns:a16="http://schemas.microsoft.com/office/drawing/2014/main" val="20000"/>
                    </a:ext>
                  </a:extLst>
                </a:gridCol>
                <a:gridCol w="4972050">
                  <a:extLst>
                    <a:ext uri="{9D8B030D-6E8A-4147-A177-3AD203B41FA5}">
                      <a16:colId xmlns:a16="http://schemas.microsoft.com/office/drawing/2014/main" val="20001"/>
                    </a:ext>
                  </a:extLst>
                </a:gridCol>
                <a:gridCol w="4267201">
                  <a:extLst>
                    <a:ext uri="{9D8B030D-6E8A-4147-A177-3AD203B41FA5}">
                      <a16:colId xmlns:a16="http://schemas.microsoft.com/office/drawing/2014/main" val="20002"/>
                    </a:ext>
                  </a:extLst>
                </a:gridCol>
              </a:tblGrid>
              <a:tr h="370840">
                <a:tc>
                  <a:txBody>
                    <a:bodyPr/>
                    <a:lstStyle/>
                    <a:p>
                      <a:pPr algn="ctr"/>
                      <a:endParaRPr lang="en-US" sz="2000" dirty="0"/>
                    </a:p>
                  </a:txBody>
                  <a:tcPr/>
                </a:tc>
                <a:tc>
                  <a:txBody>
                    <a:bodyPr/>
                    <a:lstStyle/>
                    <a:p>
                      <a:pPr algn="ctr"/>
                      <a:r>
                        <a:rPr lang="en-US" sz="2000" dirty="0"/>
                        <a:t>TECHNOLOGY</a:t>
                      </a:r>
                    </a:p>
                  </a:txBody>
                  <a:tcPr/>
                </a:tc>
                <a:tc>
                  <a:txBody>
                    <a:bodyPr/>
                    <a:lstStyle/>
                    <a:p>
                      <a:pPr algn="ctr"/>
                      <a:r>
                        <a:rPr lang="en-US" sz="2000" dirty="0"/>
                        <a:t>IMPORTANCE</a:t>
                      </a:r>
                    </a:p>
                  </a:txBody>
                  <a:tcPr/>
                </a:tc>
                <a:extLst>
                  <a:ext uri="{0D108BD9-81ED-4DB2-BD59-A6C34878D82A}">
                    <a16:rowId xmlns:a16="http://schemas.microsoft.com/office/drawing/2014/main" val="10000"/>
                  </a:ext>
                </a:extLst>
              </a:tr>
              <a:tr h="370840">
                <a:tc>
                  <a:txBody>
                    <a:bodyPr/>
                    <a:lstStyle/>
                    <a:p>
                      <a:pPr algn="ctr"/>
                      <a:r>
                        <a:rPr lang="en-US" sz="2000" dirty="0"/>
                        <a:t>9</a:t>
                      </a:r>
                    </a:p>
                  </a:txBody>
                  <a:tcPr/>
                </a:tc>
                <a:tc>
                  <a:txBody>
                    <a:bodyPr/>
                    <a:lstStyle/>
                    <a:p>
                      <a:r>
                        <a:rPr lang="en-US" sz="2000" b="1" dirty="0"/>
                        <a:t>Differential privacy</a:t>
                      </a:r>
                    </a:p>
                    <a:p>
                      <a:r>
                        <a:rPr lang="en-US" sz="2000" dirty="0"/>
                        <a:t>The data from</a:t>
                      </a:r>
                      <a:r>
                        <a:rPr lang="en-US" sz="2000" baseline="0" dirty="0"/>
                        <a:t> a national census </a:t>
                      </a:r>
                      <a:r>
                        <a:rPr lang="en-US" sz="2000" dirty="0"/>
                        <a:t>is released in statistical tables for</a:t>
                      </a:r>
                      <a:r>
                        <a:rPr lang="en-US" sz="2000" baseline="0" dirty="0"/>
                        <a:t> </a:t>
                      </a:r>
                      <a:r>
                        <a:rPr lang="en-US" sz="2000" dirty="0"/>
                        <a:t>policymakers to use in decision making.</a:t>
                      </a:r>
                      <a:r>
                        <a:rPr lang="en-US" sz="2000" baseline="0" dirty="0"/>
                        <a:t> By</a:t>
                      </a:r>
                      <a:r>
                        <a:rPr lang="en-US" sz="2000" dirty="0"/>
                        <a:t> law, the data must not  lead back to any individuals. But there are ways “de-anonymize” individuals, especially if the census data is combined with other public statistics. Differential privacy is a </a:t>
                      </a:r>
                      <a:r>
                        <a:rPr lang="en-US" sz="2000" dirty="0" err="1"/>
                        <a:t>mathe-matical</a:t>
                      </a:r>
                      <a:r>
                        <a:rPr lang="en-US" sz="2000" dirty="0"/>
                        <a:t> technique to protect the data</a:t>
                      </a:r>
                    </a:p>
                  </a:txBody>
                  <a:tcPr/>
                </a:tc>
                <a:tc>
                  <a:txBody>
                    <a:bodyPr/>
                    <a:lstStyle/>
                    <a:p>
                      <a:r>
                        <a:rPr lang="en-US" sz="2000" dirty="0"/>
                        <a:t>It is increasingly difficult for a national Census Bureau to keep the data it collects private. A technique called differential privacy could solve that problem, build trust, and also become a model for protection of  other confidential data.  </a:t>
                      </a:r>
                    </a:p>
                  </a:txBody>
                  <a:tcPr/>
                </a:tc>
                <a:extLst>
                  <a:ext uri="{0D108BD9-81ED-4DB2-BD59-A6C34878D82A}">
                    <a16:rowId xmlns:a16="http://schemas.microsoft.com/office/drawing/2014/main" val="10001"/>
                  </a:ext>
                </a:extLst>
              </a:tr>
              <a:tr h="2485707">
                <a:tc>
                  <a:txBody>
                    <a:bodyPr/>
                    <a:lstStyle/>
                    <a:p>
                      <a:pPr algn="ctr"/>
                      <a:r>
                        <a:rPr lang="en-US" sz="2000" dirty="0"/>
                        <a:t>10</a:t>
                      </a:r>
                    </a:p>
                  </a:txBody>
                  <a:tcPr/>
                </a:tc>
                <a:tc>
                  <a:txBody>
                    <a:bodyPr/>
                    <a:lstStyle/>
                    <a:p>
                      <a:r>
                        <a:rPr lang="en-US" sz="2000" b="1" dirty="0"/>
                        <a:t>Climate change attribution</a:t>
                      </a:r>
                    </a:p>
                    <a:p>
                      <a:r>
                        <a:rPr lang="en-US" sz="2000" dirty="0"/>
                        <a:t>Researchers can now spot climate change’s role in extreme weather. This has been made possible by (</a:t>
                      </a:r>
                      <a:r>
                        <a:rPr lang="en-US" sz="2000" dirty="0" err="1"/>
                        <a:t>i</a:t>
                      </a:r>
                      <a:r>
                        <a:rPr lang="en-US" sz="2000" dirty="0"/>
                        <a:t>) detailed satellite data helping us understand natural systems (ii) increased computing power helps scientists to create higher-resolution simulations and conduct many more virtual experiments.</a:t>
                      </a:r>
                      <a:endParaRPr lang="en-US" sz="2000" b="1" dirty="0"/>
                    </a:p>
                  </a:txBody>
                  <a:tcPr/>
                </a:tc>
                <a:tc>
                  <a:txBody>
                    <a:bodyPr/>
                    <a:lstStyle/>
                    <a:p>
                      <a:r>
                        <a:rPr kumimoji="0" lang="en-US" sz="2000" kern="1200" dirty="0">
                          <a:effectLst/>
                        </a:rPr>
                        <a:t>It’s providing a clearer sense of how climate change is worsening the weather, and what we will need to do to prepare</a:t>
                      </a:r>
                      <a:r>
                        <a:rPr kumimoji="0" lang="en-US" sz="2000" kern="1200" baseline="0" dirty="0">
                          <a:effectLst/>
                        </a:rPr>
                        <a:t> for these adverse conditions</a:t>
                      </a:r>
                      <a:endParaRPr lang="en-US" sz="2000"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4059828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0"/>
            <a:ext cx="10363200" cy="714375"/>
          </a:xfrm>
        </p:spPr>
        <p:txBody>
          <a:bodyPr/>
          <a:lstStyle/>
          <a:p>
            <a:r>
              <a:rPr lang="en-US" b="1" dirty="0"/>
              <a:t>BREAKTHROUGH TECHNOLOGIES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3326344"/>
              </p:ext>
            </p:extLst>
          </p:nvPr>
        </p:nvGraphicFramePr>
        <p:xfrm>
          <a:off x="1219200" y="714375"/>
          <a:ext cx="10525125" cy="6004560"/>
        </p:xfrm>
        <a:graphic>
          <a:graphicData uri="http://schemas.openxmlformats.org/drawingml/2006/table">
            <a:tbl>
              <a:tblPr firstRow="1" bandRow="1">
                <a:tableStyleId>{93296810-A885-4BE3-A3E7-6D5BEEA58F35}</a:tableStyleId>
              </a:tblPr>
              <a:tblGrid>
                <a:gridCol w="1895475">
                  <a:extLst>
                    <a:ext uri="{9D8B030D-6E8A-4147-A177-3AD203B41FA5}">
                      <a16:colId xmlns:a16="http://schemas.microsoft.com/office/drawing/2014/main" val="20000"/>
                    </a:ext>
                  </a:extLst>
                </a:gridCol>
                <a:gridCol w="2886075">
                  <a:extLst>
                    <a:ext uri="{9D8B030D-6E8A-4147-A177-3AD203B41FA5}">
                      <a16:colId xmlns:a16="http://schemas.microsoft.com/office/drawing/2014/main" val="20001"/>
                    </a:ext>
                  </a:extLst>
                </a:gridCol>
                <a:gridCol w="2943225">
                  <a:extLst>
                    <a:ext uri="{9D8B030D-6E8A-4147-A177-3AD203B41FA5}">
                      <a16:colId xmlns:a16="http://schemas.microsoft.com/office/drawing/2014/main" val="20002"/>
                    </a:ext>
                  </a:extLst>
                </a:gridCol>
                <a:gridCol w="2800350">
                  <a:extLst>
                    <a:ext uri="{9D8B030D-6E8A-4147-A177-3AD203B41FA5}">
                      <a16:colId xmlns:a16="http://schemas.microsoft.com/office/drawing/2014/main" val="20003"/>
                    </a:ext>
                  </a:extLst>
                </a:gridCol>
              </a:tblGrid>
              <a:tr h="370840">
                <a:tc>
                  <a:txBody>
                    <a:bodyPr/>
                    <a:lstStyle/>
                    <a:p>
                      <a:endParaRPr lang="en-US" dirty="0"/>
                    </a:p>
                  </a:txBody>
                  <a:tcPr/>
                </a:tc>
                <a:tc>
                  <a:txBody>
                    <a:bodyPr/>
                    <a:lstStyle/>
                    <a:p>
                      <a:pPr algn="ctr"/>
                      <a:r>
                        <a:rPr lang="en-US" sz="2200" dirty="0"/>
                        <a:t>2020</a:t>
                      </a:r>
                    </a:p>
                  </a:txBody>
                  <a:tcPr/>
                </a:tc>
                <a:tc>
                  <a:txBody>
                    <a:bodyPr/>
                    <a:lstStyle/>
                    <a:p>
                      <a:pPr algn="ctr"/>
                      <a:r>
                        <a:rPr lang="en-US" sz="2200" dirty="0"/>
                        <a:t>2019</a:t>
                      </a:r>
                    </a:p>
                  </a:txBody>
                  <a:tcPr/>
                </a:tc>
                <a:tc>
                  <a:txBody>
                    <a:bodyPr/>
                    <a:lstStyle/>
                    <a:p>
                      <a:pPr algn="ctr"/>
                      <a:r>
                        <a:rPr lang="en-US" sz="2200" dirty="0"/>
                        <a:t>2018</a:t>
                      </a:r>
                    </a:p>
                  </a:txBody>
                  <a:tcPr/>
                </a:tc>
                <a:extLst>
                  <a:ext uri="{0D108BD9-81ED-4DB2-BD59-A6C34878D82A}">
                    <a16:rowId xmlns:a16="http://schemas.microsoft.com/office/drawing/2014/main" val="10000"/>
                  </a:ext>
                </a:extLst>
              </a:tr>
              <a:tr h="370840">
                <a:tc>
                  <a:txBody>
                    <a:bodyPr/>
                    <a:lstStyle/>
                    <a:p>
                      <a:r>
                        <a:rPr lang="en-US" dirty="0"/>
                        <a:t>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Unhackable</a:t>
                      </a:r>
                      <a:r>
                        <a:rPr lang="en-US" sz="1800" dirty="0"/>
                        <a:t> internet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Quantum supremacy</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Robot dexterity (DACTYL)</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t>Materials' Quantum Leap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t>Perfect Online Privacy</a:t>
                      </a:r>
                      <a:endParaRPr lang="en-US" dirty="0"/>
                    </a:p>
                  </a:txBody>
                  <a:tcPr/>
                </a:tc>
                <a:extLst>
                  <a:ext uri="{0D108BD9-81ED-4DB2-BD59-A6C34878D82A}">
                    <a16:rowId xmlns:a16="http://schemas.microsoft.com/office/drawing/2014/main" val="10001"/>
                  </a:ext>
                </a:extLst>
              </a:tr>
              <a:tr h="370840">
                <a:tc>
                  <a:txBody>
                    <a:bodyPr/>
                    <a:lstStyle/>
                    <a:p>
                      <a:r>
                        <a:rPr lang="en-US" dirty="0"/>
                        <a:t>MEDICINE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effectLst/>
                        </a:rPr>
                        <a:t>Hyper-personalized medicine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Anti-aging drugs</a:t>
                      </a:r>
                      <a:endParaRPr kumimoji="0" lang="en-US" sz="1800" b="1" kern="1200" dirty="0">
                        <a:effectLst/>
                      </a:endParaRPr>
                    </a:p>
                  </a:txBody>
                  <a:tcPr/>
                </a:tc>
                <a:tc>
                  <a:txBody>
                    <a:bodyPr/>
                    <a:lstStyle/>
                    <a:p>
                      <a:r>
                        <a:rPr lang="en-US" sz="1800" dirty="0"/>
                        <a:t>Predicting pre-mature</a:t>
                      </a:r>
                      <a:r>
                        <a:rPr lang="en-US" sz="1800" baseline="0" dirty="0"/>
                        <a:t> births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effectLst/>
                        </a:rPr>
                        <a:t>Gut probe in a pill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Custom cancer vaccines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An ECG on your wrist</a:t>
                      </a:r>
                      <a:endParaRPr lang="en-US" sz="1800" b="1" baseline="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t>Artificial Embryos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t>Genetic Fortune Telling</a:t>
                      </a:r>
                    </a:p>
                    <a:p>
                      <a:endParaRPr lang="en-US" dirty="0"/>
                    </a:p>
                  </a:txBody>
                  <a:tcPr/>
                </a:tc>
                <a:extLst>
                  <a:ext uri="{0D108BD9-81ED-4DB2-BD59-A6C34878D82A}">
                    <a16:rowId xmlns:a16="http://schemas.microsoft.com/office/drawing/2014/main" val="10002"/>
                  </a:ext>
                </a:extLst>
              </a:tr>
              <a:tr h="370840">
                <a:tc>
                  <a:txBody>
                    <a:bodyPr/>
                    <a:lstStyle/>
                    <a:p>
                      <a:r>
                        <a:rPr lang="en-US" dirty="0"/>
                        <a:t>GOVERNMENT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effectLst/>
                        </a:rPr>
                        <a:t>Digital money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Differential privacy</a:t>
                      </a:r>
                      <a:endParaRPr lang="en-US" dirty="0"/>
                    </a:p>
                  </a:txBody>
                  <a:tcPr/>
                </a:tc>
                <a:tc>
                  <a:txBody>
                    <a:bodyPr/>
                    <a:lstStyle/>
                    <a:p>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800" b="1" i="0" kern="1200" dirty="0">
                        <a:solidFill>
                          <a:schemeClr val="dk1"/>
                        </a:solidFill>
                        <a:latin typeface="+mn-lt"/>
                        <a:ea typeface="+mn-ea"/>
                        <a:cs typeface="+mn-cs"/>
                      </a:endParaRPr>
                    </a:p>
                  </a:txBody>
                  <a:tcPr/>
                </a:tc>
                <a:extLst>
                  <a:ext uri="{0D108BD9-81ED-4DB2-BD59-A6C34878D82A}">
                    <a16:rowId xmlns:a16="http://schemas.microsoft.com/office/drawing/2014/main" val="10003"/>
                  </a:ext>
                </a:extLst>
              </a:tr>
              <a:tr h="370840">
                <a:tc>
                  <a:txBody>
                    <a:bodyPr/>
                    <a:lstStyle/>
                    <a:p>
                      <a:r>
                        <a:rPr lang="en-US" dirty="0"/>
                        <a:t>AI</a:t>
                      </a:r>
                    </a:p>
                  </a:txBody>
                  <a:tcPr/>
                </a:tc>
                <a:tc>
                  <a:txBody>
                    <a:bodyPr/>
                    <a:lstStyle/>
                    <a:p>
                      <a:r>
                        <a:rPr lang="en-US" sz="1800" dirty="0"/>
                        <a:t>AI-discovered molecules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Tiny Artificial Intelligence</a:t>
                      </a:r>
                      <a:endParaRPr lang="en-US" sz="1800" b="1" dirty="0"/>
                    </a:p>
                  </a:txBody>
                  <a:tcPr/>
                </a:tc>
                <a:tc>
                  <a:txBody>
                    <a:bodyPr/>
                    <a:lstStyle/>
                    <a:p>
                      <a:r>
                        <a:rPr lang="en-US" sz="1800" dirty="0"/>
                        <a:t>Smooth-talking AI assistants</a:t>
                      </a:r>
                      <a:endParaRPr lang="en-US" sz="18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t>AI for Everybody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t>Dueling Neural Networks</a:t>
                      </a:r>
                      <a:endParaRPr lang="en-US" dirty="0"/>
                    </a:p>
                  </a:txBody>
                  <a:tcPr/>
                </a:tc>
                <a:extLst>
                  <a:ext uri="{0D108BD9-81ED-4DB2-BD59-A6C34878D82A}">
                    <a16:rowId xmlns:a16="http://schemas.microsoft.com/office/drawing/2014/main" val="10004"/>
                  </a:ext>
                </a:extLst>
              </a:tr>
              <a:tr h="370840">
                <a:tc>
                  <a:txBody>
                    <a:bodyPr/>
                    <a:lstStyle/>
                    <a:p>
                      <a:r>
                        <a:rPr lang="en-US" dirty="0"/>
                        <a:t>COMMUNICAT-ION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effectLst/>
                        </a:rPr>
                        <a:t>Satellite mega-constellations</a:t>
                      </a:r>
                      <a:endParaRPr lang="en-US" dirty="0"/>
                    </a:p>
                  </a:txBody>
                  <a:tcPr/>
                </a:tc>
                <a:tc>
                  <a:txBody>
                    <a:bodyPr/>
                    <a:lstStyle/>
                    <a:p>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a:t>Babel-Fish Earbuds</a:t>
                      </a:r>
                      <a:endParaRPr lang="en-US" sz="1800" b="1" i="0" kern="1200" dirty="0">
                        <a:solidFill>
                          <a:schemeClr val="dk1"/>
                        </a:solidFill>
                        <a:latin typeface="+mn-lt"/>
                        <a:ea typeface="+mn-ea"/>
                        <a:cs typeface="+mn-cs"/>
                      </a:endParaRPr>
                    </a:p>
                  </a:txBody>
                  <a:tcPr/>
                </a:tc>
                <a:extLst>
                  <a:ext uri="{0D108BD9-81ED-4DB2-BD59-A6C34878D82A}">
                    <a16:rowId xmlns:a16="http://schemas.microsoft.com/office/drawing/2014/main" val="10005"/>
                  </a:ext>
                </a:extLst>
              </a:tr>
              <a:tr h="370840">
                <a:tc>
                  <a:txBody>
                    <a:bodyPr/>
                    <a:lstStyle/>
                    <a:p>
                      <a:r>
                        <a:rPr lang="en-US" dirty="0"/>
                        <a:t>ENVIRONMENT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Climate change attribution</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cow-free burger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Carbon dioxide catcher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effectLst/>
                        </a:rPr>
                        <a:t>Sanitation without sewers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t>Sensing City</a:t>
                      </a:r>
                    </a:p>
                    <a:p>
                      <a:endParaRPr lang="en-US" dirty="0"/>
                    </a:p>
                  </a:txBody>
                  <a:tcPr/>
                </a:tc>
                <a:extLst>
                  <a:ext uri="{0D108BD9-81ED-4DB2-BD59-A6C34878D82A}">
                    <a16:rowId xmlns:a16="http://schemas.microsoft.com/office/drawing/2014/main" val="10006"/>
                  </a:ext>
                </a:extLst>
              </a:tr>
              <a:tr h="370840">
                <a:tc>
                  <a:txBody>
                    <a:bodyPr/>
                    <a:lstStyle/>
                    <a:p>
                      <a:r>
                        <a:rPr lang="en-US" dirty="0"/>
                        <a:t>ENGINEERING</a:t>
                      </a:r>
                    </a:p>
                  </a:txBody>
                  <a:tcPr/>
                </a:tc>
                <a:tc>
                  <a:txBody>
                    <a:bodyPr/>
                    <a:lstStyle/>
                    <a:p>
                      <a:endParaRPr lang="en-US" dirty="0"/>
                    </a:p>
                  </a:txBody>
                  <a:tcPr/>
                </a:tc>
                <a:tc>
                  <a:txBody>
                    <a:bodyPr/>
                    <a:lstStyle/>
                    <a:p>
                      <a:r>
                        <a:rPr lang="en-US" sz="1800" dirty="0"/>
                        <a:t>New-wave nuclear power</a:t>
                      </a:r>
                      <a:endParaRPr lang="en-US" sz="18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t>3-D Metal Printing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t>Zero-Carbon Natural Gas</a:t>
                      </a:r>
                    </a:p>
                    <a:p>
                      <a:endParaRPr lang="en-US" dirty="0"/>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732016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BREAKTHROUGH TECHNOLOGIES</a:t>
            </a:r>
            <a:endParaRPr lang="en-US" dirty="0"/>
          </a:p>
        </p:txBody>
      </p:sp>
      <p:sp>
        <p:nvSpPr>
          <p:cNvPr id="3" name="Content Placeholder 2"/>
          <p:cNvSpPr>
            <a:spLocks noGrp="1"/>
          </p:cNvSpPr>
          <p:nvPr>
            <p:ph idx="1"/>
          </p:nvPr>
        </p:nvSpPr>
        <p:spPr/>
        <p:txBody>
          <a:bodyPr>
            <a:normAutofit lnSpcReduction="10000"/>
          </a:bodyPr>
          <a:lstStyle/>
          <a:p>
            <a:r>
              <a:rPr lang="en-US" dirty="0"/>
              <a:t>The Massachusetts Institute of Technology’s [MIT] ratings of technologies that will have the biggest impact on the world are in the fields of :</a:t>
            </a:r>
          </a:p>
          <a:p>
            <a:pPr marL="969264" lvl="1" indent="-514350">
              <a:buFont typeface="+mj-lt"/>
              <a:buAutoNum type="arabicPeriod"/>
            </a:pPr>
            <a:r>
              <a:rPr lang="en-US" dirty="0"/>
              <a:t> Medicine  (8 </a:t>
            </a:r>
            <a:r>
              <a:rPr lang="en-US" dirty="0" err="1"/>
              <a:t>nos</a:t>
            </a:r>
            <a:r>
              <a:rPr lang="en-US" dirty="0"/>
              <a:t>)</a:t>
            </a:r>
          </a:p>
          <a:p>
            <a:pPr marL="969264" lvl="1" indent="-514350">
              <a:buFont typeface="+mj-lt"/>
              <a:buAutoNum type="arabicPeriod"/>
            </a:pPr>
            <a:r>
              <a:rPr lang="en-US" dirty="0"/>
              <a:t>Environment, AI, IT (5 </a:t>
            </a:r>
            <a:r>
              <a:rPr lang="en-US" dirty="0" err="1"/>
              <a:t>nos</a:t>
            </a:r>
            <a:r>
              <a:rPr lang="en-US" dirty="0"/>
              <a:t> each)</a:t>
            </a:r>
          </a:p>
          <a:p>
            <a:pPr marL="969264" lvl="1" indent="-514350">
              <a:buFont typeface="+mj-lt"/>
              <a:buAutoNum type="arabicPeriod"/>
            </a:pPr>
            <a:r>
              <a:rPr lang="en-US" dirty="0"/>
              <a:t>Engineering (3 </a:t>
            </a:r>
            <a:r>
              <a:rPr lang="en-US" dirty="0" err="1"/>
              <a:t>nos</a:t>
            </a:r>
            <a:r>
              <a:rPr lang="en-US" dirty="0"/>
              <a:t>)</a:t>
            </a:r>
          </a:p>
          <a:p>
            <a:pPr marL="969264" lvl="1" indent="-514350">
              <a:buFont typeface="+mj-lt"/>
              <a:buAutoNum type="arabicPeriod"/>
            </a:pPr>
            <a:endParaRPr lang="en-US" dirty="0"/>
          </a:p>
          <a:p>
            <a:pPr marL="125730" indent="0">
              <a:buNone/>
            </a:pPr>
            <a:r>
              <a:rPr lang="en-US" sz="2800" i="1" dirty="0">
                <a:solidFill>
                  <a:srgbClr val="FFFF00"/>
                </a:solidFill>
              </a:rPr>
              <a:t>More details of the MIT breakthrough technologies for 2018 to 2020 and the 2021 BTs are on internet, and it is recommended that students read these </a:t>
            </a:r>
          </a:p>
          <a:p>
            <a:pPr marL="969264" lvl="1" indent="-514350">
              <a:buFont typeface="+mj-lt"/>
              <a:buAutoNum type="arabicPeriod"/>
            </a:pPr>
            <a:endParaRPr lang="en-US" dirty="0"/>
          </a:p>
        </p:txBody>
      </p:sp>
    </p:spTree>
    <p:extLst>
      <p:ext uri="{BB962C8B-B14F-4D97-AF65-F5344CB8AC3E}">
        <p14:creationId xmlns:p14="http://schemas.microsoft.com/office/powerpoint/2010/main" val="23746517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925" y="129645"/>
            <a:ext cx="8534400" cy="527581"/>
          </a:xfrm>
        </p:spPr>
        <p:txBody>
          <a:bodyPr>
            <a:normAutofit fontScale="90000"/>
          </a:bodyPr>
          <a:lstStyle/>
          <a:p>
            <a:r>
              <a:rPr lang="en-US" b="1" dirty="0"/>
              <a:t>ACKNOWLEDGEMENT</a:t>
            </a:r>
          </a:p>
        </p:txBody>
      </p:sp>
      <p:sp>
        <p:nvSpPr>
          <p:cNvPr id="3" name="Content Placeholder 2"/>
          <p:cNvSpPr>
            <a:spLocks noGrp="1"/>
          </p:cNvSpPr>
          <p:nvPr>
            <p:ph idx="1"/>
          </p:nvPr>
        </p:nvSpPr>
        <p:spPr>
          <a:xfrm>
            <a:off x="855661" y="800101"/>
            <a:ext cx="10160002" cy="5043487"/>
          </a:xfrm>
        </p:spPr>
        <p:txBody>
          <a:bodyPr>
            <a:normAutofit fontScale="55000" lnSpcReduction="20000"/>
          </a:bodyPr>
          <a:lstStyle/>
          <a:p>
            <a:r>
              <a:rPr lang="en-US" dirty="0">
                <a:solidFill>
                  <a:schemeClr val="tx1"/>
                </a:solidFill>
              </a:rPr>
              <a:t>http://ethicsandtechnology.eu/wp-content/uploads/downloadable-content/Brey-2017-Ethics-Emerging-Tech.p</a:t>
            </a:r>
          </a:p>
          <a:p>
            <a:r>
              <a:rPr lang="en-US" dirty="0">
                <a:solidFill>
                  <a:schemeClr val="tx1"/>
                </a:solidFill>
                <a:hlinkClick r:id="rId2"/>
              </a:rPr>
              <a:t>https://en.wikipedia.org/wiki/Nineteen_Eighty-Four</a:t>
            </a:r>
            <a:endParaRPr lang="en-US" dirty="0">
              <a:solidFill>
                <a:schemeClr val="tx1"/>
              </a:solidFill>
            </a:endParaRPr>
          </a:p>
          <a:p>
            <a:r>
              <a:rPr lang="en-US" dirty="0">
                <a:solidFill>
                  <a:schemeClr val="tx1"/>
                </a:solidFill>
              </a:rPr>
              <a:t>https://news.nd.edu/news/reilly-center-releases-its-2018-top-10-list-of-ethical-dilemmas-in-science-and-technology</a:t>
            </a:r>
          </a:p>
          <a:p>
            <a:r>
              <a:rPr lang="en-US" dirty="0">
                <a:solidFill>
                  <a:schemeClr val="tx1"/>
                </a:solidFill>
                <a:hlinkClick r:id="rId3"/>
              </a:rPr>
              <a:t>http://pellcenter.org/the-ethical-challenges-of-new-technologies/</a:t>
            </a:r>
            <a:endParaRPr lang="en-US" dirty="0">
              <a:solidFill>
                <a:schemeClr val="tx1"/>
              </a:solidFill>
            </a:endParaRPr>
          </a:p>
          <a:p>
            <a:r>
              <a:rPr lang="en-US" dirty="0">
                <a:solidFill>
                  <a:schemeClr val="tx1"/>
                </a:solidFill>
                <a:hlinkClick r:id="rId4"/>
              </a:rPr>
              <a:t>https://www.theguardian.com/.../2018/.../killer-robot-weapons-autonomous-</a:t>
            </a:r>
            <a:r>
              <a:rPr lang="en-US" dirty="0" err="1">
                <a:solidFill>
                  <a:schemeClr val="tx1"/>
                </a:solidFill>
                <a:hlinkClick r:id="rId4"/>
              </a:rPr>
              <a:t>ai</a:t>
            </a:r>
            <a:r>
              <a:rPr lang="en-US" dirty="0">
                <a:solidFill>
                  <a:schemeClr val="tx1"/>
                </a:solidFill>
                <a:hlinkClick r:id="rId4"/>
              </a:rPr>
              <a:t>-warfare-u</a:t>
            </a:r>
            <a:r>
              <a:rPr lang="en-US" dirty="0">
                <a:solidFill>
                  <a:schemeClr val="tx1"/>
                </a:solidFill>
              </a:rPr>
              <a:t>...</a:t>
            </a:r>
          </a:p>
          <a:p>
            <a:r>
              <a:rPr lang="en-US" dirty="0">
                <a:solidFill>
                  <a:schemeClr val="tx1"/>
                </a:solidFill>
              </a:rPr>
              <a:t>https://bizfluent.com › Entrepreneurship</a:t>
            </a:r>
          </a:p>
          <a:p>
            <a:r>
              <a:rPr lang="en-US" dirty="0">
                <a:solidFill>
                  <a:schemeClr val="tx1"/>
                </a:solidFill>
                <a:hlinkClick r:id="rId5"/>
              </a:rPr>
              <a:t>https://www.technologyreview.com/lists/technologies/2018/</a:t>
            </a:r>
            <a:endParaRPr lang="en-US" dirty="0">
              <a:solidFill>
                <a:schemeClr val="tx1"/>
              </a:solidFill>
            </a:endParaRPr>
          </a:p>
          <a:p>
            <a:r>
              <a:rPr lang="en-US" dirty="0">
                <a:hlinkClick r:id="rId6"/>
              </a:rPr>
              <a:t>https://youtu.be/hLoF5_-OUKY</a:t>
            </a:r>
            <a:endParaRPr lang="en-US" dirty="0"/>
          </a:p>
          <a:p>
            <a:r>
              <a:rPr lang="en-US" dirty="0">
                <a:hlinkClick r:id="rId7"/>
              </a:rPr>
              <a:t>https://www.technologyreview.com/lists/technologies/2019/</a:t>
            </a:r>
            <a:endParaRPr lang="en-US" dirty="0"/>
          </a:p>
          <a:p>
            <a:r>
              <a:rPr lang="en-US" dirty="0">
                <a:hlinkClick r:id="rId8"/>
              </a:rPr>
              <a:t>https://www.technologyreview.com/lists/technologies/2020/</a:t>
            </a:r>
            <a:endParaRPr lang="en-US" dirty="0"/>
          </a:p>
          <a:p>
            <a:r>
              <a:rPr lang="en-US" dirty="0">
                <a:hlinkClick r:id="rId9"/>
              </a:rPr>
              <a:t>https://www.securityinfowatch.com/access-identity/biometrics/article/21072152/ethics-and-biometric-identity</a:t>
            </a:r>
            <a:endParaRPr lang="en-US" dirty="0"/>
          </a:p>
          <a:p>
            <a:r>
              <a:rPr lang="en-US" dirty="0"/>
              <a:t>Ethical Issues in Biometrics Isaac Cooper, M.S.; Jimmy Yon, M.S. </a:t>
            </a:r>
            <a:r>
              <a:rPr lang="en-US" dirty="0">
                <a:hlinkClick r:id="rId10"/>
              </a:rPr>
              <a:t>https://www.researchgate.net/publication/335768067_Ethical_Issues_in_Biometrics</a:t>
            </a:r>
            <a:endParaRPr lang="en-US" dirty="0"/>
          </a:p>
          <a:p>
            <a:r>
              <a:rPr lang="en-US" dirty="0"/>
              <a:t>Audi Quarterly Newsletter5</a:t>
            </a:r>
          </a:p>
          <a:p>
            <a:endParaRPr lang="en-US" dirty="0"/>
          </a:p>
          <a:p>
            <a:endParaRPr lang="en-US" dirty="0">
              <a:solidFill>
                <a:schemeClr val="tx1"/>
              </a:solidFill>
            </a:endParaRPr>
          </a:p>
        </p:txBody>
      </p:sp>
    </p:spTree>
    <p:extLst>
      <p:ext uri="{BB962C8B-B14F-4D97-AF65-F5344CB8AC3E}">
        <p14:creationId xmlns:p14="http://schemas.microsoft.com/office/powerpoint/2010/main" val="30866030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DE ZILWA\Desktop\COE - UOM\15679.EthicalDilemma.jpg"/>
          <p:cNvPicPr>
            <a:picLocks noChangeAspect="1" noChangeArrowheads="1"/>
          </p:cNvPicPr>
          <p:nvPr/>
        </p:nvPicPr>
        <p:blipFill>
          <a:blip r:embed="rId2"/>
          <a:srcRect/>
          <a:stretch>
            <a:fillRect/>
          </a:stretch>
        </p:blipFill>
        <p:spPr bwMode="auto">
          <a:xfrm>
            <a:off x="1620983" y="526472"/>
            <a:ext cx="8756072" cy="5361709"/>
          </a:xfrm>
          <a:prstGeom prst="rect">
            <a:avLst/>
          </a:prstGeom>
          <a:noFill/>
        </p:spPr>
      </p:pic>
      <p:sp>
        <p:nvSpPr>
          <p:cNvPr id="5" name="TextBox 4"/>
          <p:cNvSpPr txBox="1"/>
          <p:nvPr/>
        </p:nvSpPr>
        <p:spPr>
          <a:xfrm>
            <a:off x="3976254" y="6234545"/>
            <a:ext cx="5056910" cy="523220"/>
          </a:xfrm>
          <a:prstGeom prst="rect">
            <a:avLst/>
          </a:prstGeom>
          <a:noFill/>
        </p:spPr>
        <p:txBody>
          <a:bodyPr wrap="square" rtlCol="0">
            <a:spAutoFit/>
          </a:bodyPr>
          <a:lstStyle/>
          <a:p>
            <a:r>
              <a:rPr lang="en-US" sz="2800" b="1" dirty="0"/>
              <a:t>AN ETHICAL DILEMA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99162" y="2967335"/>
            <a:ext cx="5020926" cy="923330"/>
          </a:xfrm>
          <a:prstGeom prst="rect">
            <a:avLst/>
          </a:prstGeom>
          <a:noFill/>
        </p:spPr>
        <p:txBody>
          <a:bodyPr wrap="none" lIns="91440" tIns="45720" rIns="91440" bIns="45720">
            <a:spAutoFit/>
          </a:bodyPr>
          <a:lstStyle/>
          <a:p>
            <a:pPr algn="ctr"/>
            <a:r>
              <a:rPr lang="en-US"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THANK YOU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1" y="127367"/>
            <a:ext cx="10235579" cy="959311"/>
          </a:xfrm>
        </p:spPr>
        <p:txBody>
          <a:bodyPr/>
          <a:lstStyle/>
          <a:p>
            <a:r>
              <a:rPr lang="en-US" b="1"/>
              <a:t>Real-time satellite surveillance</a:t>
            </a:r>
            <a:endParaRPr lang="en-US" dirty="0"/>
          </a:p>
        </p:txBody>
      </p:sp>
      <p:sp>
        <p:nvSpPr>
          <p:cNvPr id="3" name="Content Placeholder 2"/>
          <p:cNvSpPr>
            <a:spLocks noGrp="1"/>
          </p:cNvSpPr>
          <p:nvPr>
            <p:ph idx="1"/>
          </p:nvPr>
        </p:nvSpPr>
        <p:spPr>
          <a:xfrm>
            <a:off x="562871" y="914400"/>
            <a:ext cx="10195617" cy="5943599"/>
          </a:xfrm>
        </p:spPr>
        <p:txBody>
          <a:bodyPr>
            <a:normAutofit fontScale="92500" lnSpcReduction="20000"/>
          </a:bodyPr>
          <a:lstStyle/>
          <a:p>
            <a:r>
              <a:rPr lang="en-US" dirty="0">
                <a:solidFill>
                  <a:schemeClr val="tx1"/>
                </a:solidFill>
              </a:rPr>
              <a:t>What if Google Earth gave you real-time images instead of a snapshot 1-3 years old? </a:t>
            </a:r>
          </a:p>
          <a:p>
            <a:r>
              <a:rPr lang="en-US" dirty="0">
                <a:solidFill>
                  <a:schemeClr val="tx1"/>
                </a:solidFill>
              </a:rPr>
              <a:t>Many companies have launched dozens of compact, sophisticated satellites in the recent past with the goal of recording the status of the entire Earth in real time (or near real-time). </a:t>
            </a:r>
          </a:p>
          <a:p>
            <a:r>
              <a:rPr lang="en-US" dirty="0">
                <a:solidFill>
                  <a:schemeClr val="tx1"/>
                </a:solidFill>
              </a:rPr>
              <a:t>Commercial satellite companies make this data available to corporations or  private citizens,  allowing clients to see useful images of areas coping with natural disasters and humanitarian crises, but also data on the comings and goings of private citizens. </a:t>
            </a:r>
          </a:p>
          <a:p>
            <a:r>
              <a:rPr lang="en-US" dirty="0">
                <a:solidFill>
                  <a:schemeClr val="tx1"/>
                </a:solidFill>
              </a:rPr>
              <a:t>How do we decide what should be monitored and how often? Should we use this data to solve crimes? </a:t>
            </a:r>
          </a:p>
          <a:p>
            <a:r>
              <a:rPr lang="en-US" b="1" dirty="0">
                <a:solidFill>
                  <a:schemeClr val="accent2">
                    <a:lumMod val="20000"/>
                    <a:lumOff val="80000"/>
                  </a:schemeClr>
                </a:solidFill>
              </a:rPr>
              <a:t>What is the potential for abuse by corporations, governments, police departments, private citizens, or terrorists and other “bad actors”?</a:t>
            </a:r>
          </a:p>
        </p:txBody>
      </p:sp>
    </p:spTree>
    <p:extLst>
      <p:ext uri="{BB962C8B-B14F-4D97-AF65-F5344CB8AC3E}">
        <p14:creationId xmlns:p14="http://schemas.microsoft.com/office/powerpoint/2010/main" val="245784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973" y="1"/>
            <a:ext cx="10200098" cy="899652"/>
          </a:xfrm>
        </p:spPr>
        <p:txBody>
          <a:bodyPr/>
          <a:lstStyle/>
          <a:p>
            <a:r>
              <a:rPr lang="en-US" b="1" dirty="0"/>
              <a:t>Commercial use of </a:t>
            </a:r>
            <a:r>
              <a:rPr lang="en-US" b="1" dirty="0" err="1"/>
              <a:t>uavs</a:t>
            </a:r>
            <a:r>
              <a:rPr lang="en-US" b="1" dirty="0"/>
              <a:t> (drones)</a:t>
            </a:r>
          </a:p>
        </p:txBody>
      </p:sp>
      <p:sp>
        <p:nvSpPr>
          <p:cNvPr id="3" name="Content Placeholder 2"/>
          <p:cNvSpPr>
            <a:spLocks noGrp="1"/>
          </p:cNvSpPr>
          <p:nvPr>
            <p:ph idx="1"/>
          </p:nvPr>
        </p:nvSpPr>
        <p:spPr>
          <a:xfrm>
            <a:off x="551476" y="796412"/>
            <a:ext cx="11261981" cy="6061587"/>
          </a:xfrm>
        </p:spPr>
        <p:txBody>
          <a:bodyPr>
            <a:normAutofit fontScale="25000" lnSpcReduction="20000"/>
          </a:bodyPr>
          <a:lstStyle/>
          <a:p>
            <a:endParaRPr lang="en-US" cap="all" dirty="0"/>
          </a:p>
          <a:p>
            <a:r>
              <a:rPr lang="en-US" sz="8800" b="1" cap="all" dirty="0">
                <a:solidFill>
                  <a:srgbClr val="FFFF00"/>
                </a:solidFill>
              </a:rPr>
              <a:t>LAND SURVEYING</a:t>
            </a:r>
          </a:p>
          <a:p>
            <a:r>
              <a:rPr lang="en-US" sz="8800" dirty="0">
                <a:solidFill>
                  <a:schemeClr val="tx1"/>
                </a:solidFill>
              </a:rPr>
              <a:t>Drones have made it possible to do site surveying more accurately and in less time.  The information can be analyzed and processed in shorter time because the process is automated with drones.</a:t>
            </a:r>
          </a:p>
          <a:p>
            <a:endParaRPr lang="en-US" sz="4800" b="1" cap="all" dirty="0">
              <a:solidFill>
                <a:srgbClr val="FFFF00"/>
              </a:solidFill>
            </a:endParaRPr>
          </a:p>
          <a:p>
            <a:r>
              <a:rPr lang="en-US" sz="8800" b="1" cap="all" dirty="0">
                <a:solidFill>
                  <a:srgbClr val="FFFF00"/>
                </a:solidFill>
              </a:rPr>
              <a:t>SEARCH AND RESCUE</a:t>
            </a:r>
          </a:p>
          <a:p>
            <a:r>
              <a:rPr lang="en-US" sz="8800" dirty="0">
                <a:solidFill>
                  <a:schemeClr val="tx1"/>
                </a:solidFill>
              </a:rPr>
              <a:t>In 2014, drones were introduced as a critical tool for locating people in areas ravaged by fire, earthquakes, floods, or other natural disasters. Drones can be equipped with sensors like infrared that can be used to locate humans in remote areas by their heat signatures. </a:t>
            </a:r>
          </a:p>
          <a:p>
            <a:r>
              <a:rPr lang="en-US" sz="8800" dirty="0">
                <a:solidFill>
                  <a:schemeClr val="tx1"/>
                </a:solidFill>
              </a:rPr>
              <a:t>GPS information allows for  precise location  and use of aerial support to rescue people.</a:t>
            </a:r>
          </a:p>
          <a:p>
            <a:endParaRPr lang="en-US" sz="4800" b="1" cap="all" dirty="0">
              <a:solidFill>
                <a:srgbClr val="FFFF00"/>
              </a:solidFill>
            </a:endParaRPr>
          </a:p>
          <a:p>
            <a:r>
              <a:rPr lang="en-US" sz="8800" b="1" cap="all" dirty="0">
                <a:solidFill>
                  <a:srgbClr val="FFFF00"/>
                </a:solidFill>
              </a:rPr>
              <a:t>AGRICULTURE</a:t>
            </a:r>
          </a:p>
          <a:p>
            <a:r>
              <a:rPr lang="en-US" sz="8800" dirty="0">
                <a:solidFill>
                  <a:schemeClr val="tx1"/>
                </a:solidFill>
              </a:rPr>
              <a:t>Drones make it possible for farmers to be able to address hydration issues by measuring water content of soil.,  helping farmers if they have drainage issues or irrigation problems. </a:t>
            </a:r>
          </a:p>
          <a:p>
            <a:r>
              <a:rPr lang="en-US" sz="8800" dirty="0">
                <a:solidFill>
                  <a:schemeClr val="tx1"/>
                </a:solidFill>
              </a:rPr>
              <a:t>Drones also used to help farmers measure how fast their crops are growing in remote fields.</a:t>
            </a:r>
          </a:p>
          <a:p>
            <a:r>
              <a:rPr lang="en-US" sz="8800" dirty="0">
                <a:solidFill>
                  <a:schemeClr val="tx1"/>
                </a:solidFill>
              </a:rPr>
              <a:t>Drones can be used to detect the presence of crop-wrecking bugs and then even deploy hyper accurate pesticide applications instead of spraying an entire field.</a:t>
            </a:r>
          </a:p>
          <a:p>
            <a:r>
              <a:rPr lang="en-US" sz="8800" dirty="0">
                <a:solidFill>
                  <a:schemeClr val="tx1"/>
                </a:solidFill>
              </a:rPr>
              <a:t>With GPS technology, drones can be used take livestock out to pasture and keep the herd together.</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 calcmode="lin" valueType="num">
                                      <p:cBhvr additive="base">
                                        <p:cTn id="2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 calcmode="lin" valueType="num">
                                      <p:cBhvr additive="base">
                                        <p:cTn id="3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9" end="9"/>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 calcmode="lin" valueType="num">
                                      <p:cBhvr additive="base">
                                        <p:cTn id="39"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anim calcmode="lin" valueType="num">
                                      <p:cBhvr additive="base">
                                        <p:cTn id="4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 calcmode="lin" valueType="num">
                                      <p:cBhvr additive="base">
                                        <p:cTn id="47"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744" y="266884"/>
            <a:ext cx="9200874" cy="514994"/>
          </a:xfrm>
        </p:spPr>
        <p:txBody>
          <a:bodyPr>
            <a:normAutofit fontScale="90000"/>
          </a:bodyPr>
          <a:lstStyle/>
          <a:p>
            <a:r>
              <a:rPr lang="en-US" b="1" dirty="0"/>
              <a:t>Communications</a:t>
            </a:r>
          </a:p>
        </p:txBody>
      </p:sp>
      <p:sp>
        <p:nvSpPr>
          <p:cNvPr id="3" name="Content Placeholder 2"/>
          <p:cNvSpPr>
            <a:spLocks noGrp="1"/>
          </p:cNvSpPr>
          <p:nvPr>
            <p:ph idx="1"/>
          </p:nvPr>
        </p:nvSpPr>
        <p:spPr>
          <a:xfrm>
            <a:off x="1052165" y="1970528"/>
            <a:ext cx="10477225" cy="640152"/>
          </a:xfrm>
        </p:spPr>
        <p:txBody>
          <a:bodyPr>
            <a:normAutofit/>
          </a:bodyPr>
          <a:lstStyle/>
          <a:p>
            <a:pPr marL="0" indent="0" fontAlgn="base">
              <a:buNone/>
            </a:pPr>
            <a:r>
              <a:rPr lang="en-US" sz="2800" b="1" dirty="0" err="1"/>
              <a:t>Maximise</a:t>
            </a:r>
            <a:r>
              <a:rPr lang="en-US" sz="2800" b="1" dirty="0"/>
              <a:t> human happiness </a:t>
            </a:r>
            <a:r>
              <a:rPr lang="en-US" sz="2800" b="1" dirty="0" err="1"/>
              <a:t>vs</a:t>
            </a:r>
            <a:r>
              <a:rPr lang="en-US" sz="2800" b="1" dirty="0"/>
              <a:t> </a:t>
            </a:r>
            <a:r>
              <a:rPr lang="en-US" sz="2800" b="1" dirty="0" err="1"/>
              <a:t>Maximise</a:t>
            </a:r>
            <a:r>
              <a:rPr lang="en-US" sz="2800" b="1" dirty="0"/>
              <a:t> human safety</a:t>
            </a:r>
          </a:p>
          <a:p>
            <a:pPr marL="0" indent="0" fontAlgn="base">
              <a:buNone/>
            </a:pPr>
            <a:endParaRPr lang="en-US" dirty="0"/>
          </a:p>
        </p:txBody>
      </p:sp>
      <p:sp>
        <p:nvSpPr>
          <p:cNvPr id="4" name="Rectangle 3"/>
          <p:cNvSpPr/>
          <p:nvPr/>
        </p:nvSpPr>
        <p:spPr>
          <a:xfrm>
            <a:off x="1007164" y="827758"/>
            <a:ext cx="10893288" cy="830997"/>
          </a:xfrm>
          <a:prstGeom prst="rect">
            <a:avLst/>
          </a:prstGeom>
        </p:spPr>
        <p:txBody>
          <a:bodyPr wrap="square">
            <a:spAutoFit/>
          </a:bodyPr>
          <a:lstStyle/>
          <a:p>
            <a:pPr fontAlgn="base"/>
            <a:r>
              <a:rPr lang="en-US" sz="2400" b="1" dirty="0">
                <a:solidFill>
                  <a:srgbClr val="111111"/>
                </a:solidFill>
                <a:latin typeface="lato"/>
              </a:rPr>
              <a:t>The ethics issue: Should we abandon privacy online?</a:t>
            </a:r>
          </a:p>
          <a:p>
            <a:pPr fontAlgn="base"/>
            <a:r>
              <a:rPr lang="en-US" sz="2400" dirty="0">
                <a:solidFill>
                  <a:schemeClr val="accent4">
                    <a:lumMod val="60000"/>
                    <a:lumOff val="40000"/>
                  </a:schemeClr>
                </a:solidFill>
                <a:latin typeface="Lato"/>
              </a:rPr>
              <a:t>The battle between online privacy and national security is reaching fever pitch</a:t>
            </a:r>
            <a:r>
              <a:rPr lang="en-US" sz="2400" dirty="0">
                <a:solidFill>
                  <a:srgbClr val="333333"/>
                </a:solidFill>
                <a:latin typeface="Lato"/>
              </a:rPr>
              <a:t>. </a:t>
            </a:r>
            <a:endParaRPr lang="en-US" sz="2400" b="0" i="0" dirty="0">
              <a:solidFill>
                <a:srgbClr val="333333"/>
              </a:solidFill>
              <a:effectLst/>
              <a:latin typeface="Lato"/>
            </a:endParaRPr>
          </a:p>
        </p:txBody>
      </p:sp>
      <p:sp>
        <p:nvSpPr>
          <p:cNvPr id="5" name="Rectangle 4"/>
          <p:cNvSpPr/>
          <p:nvPr/>
        </p:nvSpPr>
        <p:spPr>
          <a:xfrm>
            <a:off x="1099930" y="2437753"/>
            <a:ext cx="9568069" cy="4154984"/>
          </a:xfrm>
          <a:prstGeom prst="rect">
            <a:avLst/>
          </a:prstGeom>
        </p:spPr>
        <p:txBody>
          <a:bodyPr wrap="square">
            <a:spAutoFit/>
          </a:bodyPr>
          <a:lstStyle/>
          <a:p>
            <a:pPr fontAlgn="base"/>
            <a:r>
              <a:rPr lang="en-US" sz="2400" dirty="0">
                <a:solidFill>
                  <a:schemeClr val="accent4">
                    <a:lumMod val="60000"/>
                    <a:lumOff val="40000"/>
                  </a:schemeClr>
                </a:solidFill>
                <a:latin typeface="PT Serif"/>
              </a:rPr>
              <a:t>In an age where fear of terrorism is high in the public consciousness, governments are likely to err on the side of safety. Over the past decade, the authorities have been pushing for – and getting – greater powers of surveillance than they have ever had, all in the name of national security.</a:t>
            </a:r>
          </a:p>
          <a:p>
            <a:pPr fontAlgn="base"/>
            <a:endParaRPr lang="en-US" sz="2400" dirty="0">
              <a:solidFill>
                <a:schemeClr val="accent4">
                  <a:lumMod val="60000"/>
                  <a:lumOff val="40000"/>
                </a:schemeClr>
              </a:solidFill>
              <a:latin typeface="PT Serif"/>
            </a:endParaRPr>
          </a:p>
          <a:p>
            <a:pPr fontAlgn="base"/>
            <a:r>
              <a:rPr lang="en-US" sz="2400" dirty="0">
                <a:solidFill>
                  <a:schemeClr val="accent4">
                    <a:lumMod val="60000"/>
                    <a:lumOff val="40000"/>
                  </a:schemeClr>
                </a:solidFill>
                <a:latin typeface="PT Serif"/>
              </a:rPr>
              <a:t>The downsides are not immediately obvious. After all, you might think you have nothing to hide. But most of us have perfectly legal secrets we’d rather someone else didn’t see. Fortunately the chances of the authorities turning up to take you away in a “</a:t>
            </a:r>
            <a:r>
              <a:rPr lang="en-US" sz="2400" dirty="0">
                <a:latin typeface="PT Serif"/>
              </a:rPr>
              <a:t>white van</a:t>
            </a:r>
            <a:r>
              <a:rPr lang="en-US" sz="2400" dirty="0">
                <a:solidFill>
                  <a:schemeClr val="accent4">
                    <a:lumMod val="60000"/>
                    <a:lumOff val="40000"/>
                  </a:schemeClr>
                </a:solidFill>
                <a:latin typeface="PT Serif"/>
              </a:rPr>
              <a:t>” on the basis of your Facebook or </a:t>
            </a:r>
            <a:r>
              <a:rPr lang="en-US" sz="2400" dirty="0" err="1">
                <a:solidFill>
                  <a:schemeClr val="accent4">
                    <a:lumMod val="60000"/>
                    <a:lumOff val="40000"/>
                  </a:schemeClr>
                </a:solidFill>
                <a:latin typeface="PT Serif"/>
              </a:rPr>
              <a:t>WhatsApp</a:t>
            </a:r>
            <a:r>
              <a:rPr lang="en-US" sz="2400" dirty="0">
                <a:solidFill>
                  <a:schemeClr val="accent4">
                    <a:lumMod val="60000"/>
                    <a:lumOff val="40000"/>
                  </a:schemeClr>
                </a:solidFill>
                <a:latin typeface="PT Serif"/>
              </a:rPr>
              <a:t> messages, are small in free societies</a:t>
            </a:r>
            <a:r>
              <a:rPr lang="en-US" sz="2400" dirty="0">
                <a:solidFill>
                  <a:srgbClr val="333333"/>
                </a:solidFill>
                <a:latin typeface="PT Serif"/>
              </a:rPr>
              <a:t>, </a:t>
            </a:r>
            <a:endParaRPr lang="en-US" sz="2400" b="0" i="0" dirty="0">
              <a:solidFill>
                <a:srgbClr val="333333"/>
              </a:solidFill>
              <a:effectLst/>
              <a:latin typeface="PT Serif"/>
            </a:endParaRPr>
          </a:p>
        </p:txBody>
      </p:sp>
    </p:spTree>
    <p:extLst>
      <p:ext uri="{BB962C8B-B14F-4D97-AF65-F5344CB8AC3E}">
        <p14:creationId xmlns:p14="http://schemas.microsoft.com/office/powerpoint/2010/main" val="3759880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1000"/>
                                        <p:tgtEl>
                                          <p:spTgt spid="3">
                                            <p:txEl>
                                              <p:pRg st="0" end="0"/>
                                            </p:txEl>
                                          </p:spTgt>
                                        </p:tgtEl>
                                      </p:cBhvr>
                                    </p:animEffect>
                                    <p:anim calcmode="lin" valueType="num">
                                      <p:cBhvr>
                                        <p:cTn id="1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anim calcmode="lin" valueType="num">
                                      <p:cBhvr additive="base">
                                        <p:cTn id="24"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5">
                                            <p:txEl>
                                              <p:pRg st="2" end="2"/>
                                            </p:txEl>
                                          </p:spTgt>
                                        </p:tgtEl>
                                        <p:attrNameLst>
                                          <p:attrName>style.visibility</p:attrName>
                                        </p:attrNameLst>
                                      </p:cBhvr>
                                      <p:to>
                                        <p:strVal val="visible"/>
                                      </p:to>
                                    </p:set>
                                    <p:anim calcmode="lin" valueType="num">
                                      <p:cBhvr additive="base">
                                        <p:cTn id="30"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969" y="291549"/>
            <a:ext cx="8534400" cy="755374"/>
          </a:xfrm>
        </p:spPr>
        <p:txBody>
          <a:bodyPr>
            <a:normAutofit fontScale="90000"/>
          </a:bodyPr>
          <a:lstStyle/>
          <a:p>
            <a:r>
              <a:rPr lang="en-US" b="1" dirty="0"/>
              <a:t>Sentencing software</a:t>
            </a:r>
            <a:br>
              <a:rPr lang="en-US" dirty="0"/>
            </a:br>
            <a:endParaRPr lang="en-US" dirty="0"/>
          </a:p>
        </p:txBody>
      </p:sp>
      <p:pic>
        <p:nvPicPr>
          <p:cNvPr id="4" name="Content Placeholder 3"/>
          <p:cNvPicPr>
            <a:picLocks noGrp="1" noChangeAspect="1"/>
          </p:cNvPicPr>
          <p:nvPr>
            <p:ph idx="1"/>
          </p:nvPr>
        </p:nvPicPr>
        <p:blipFill>
          <a:blip r:embed="rId2"/>
          <a:stretch>
            <a:fillRect/>
          </a:stretch>
        </p:blipFill>
        <p:spPr>
          <a:xfrm>
            <a:off x="723383" y="859321"/>
            <a:ext cx="4286250" cy="2572992"/>
          </a:xfrm>
          <a:prstGeom prst="rect">
            <a:avLst/>
          </a:prstGeom>
        </p:spPr>
      </p:pic>
      <p:pic>
        <p:nvPicPr>
          <p:cNvPr id="5" name="Picture 4"/>
          <p:cNvPicPr>
            <a:picLocks noChangeAspect="1"/>
          </p:cNvPicPr>
          <p:nvPr/>
        </p:nvPicPr>
        <p:blipFill>
          <a:blip r:embed="rId3"/>
          <a:stretch>
            <a:fillRect/>
          </a:stretch>
        </p:blipFill>
        <p:spPr>
          <a:xfrm>
            <a:off x="7528177" y="346486"/>
            <a:ext cx="4295775" cy="2739887"/>
          </a:xfrm>
          <a:prstGeom prst="rect">
            <a:avLst/>
          </a:prstGeom>
        </p:spPr>
      </p:pic>
      <p:sp>
        <p:nvSpPr>
          <p:cNvPr id="7" name="TextBox 6"/>
          <p:cNvSpPr txBox="1"/>
          <p:nvPr/>
        </p:nvSpPr>
        <p:spPr>
          <a:xfrm>
            <a:off x="5923722" y="1139687"/>
            <a:ext cx="728870" cy="461665"/>
          </a:xfrm>
          <a:prstGeom prst="rect">
            <a:avLst/>
          </a:prstGeom>
          <a:noFill/>
        </p:spPr>
        <p:txBody>
          <a:bodyPr wrap="square" rtlCol="0">
            <a:spAutoFit/>
          </a:bodyPr>
          <a:lstStyle/>
          <a:p>
            <a:r>
              <a:rPr lang="en-US" sz="2400" b="1" dirty="0"/>
              <a:t>VS</a:t>
            </a:r>
          </a:p>
        </p:txBody>
      </p:sp>
      <p:sp>
        <p:nvSpPr>
          <p:cNvPr id="8" name="Rectangle 7"/>
          <p:cNvSpPr/>
          <p:nvPr/>
        </p:nvSpPr>
        <p:spPr>
          <a:xfrm>
            <a:off x="540326" y="3581265"/>
            <a:ext cx="5760587" cy="3170099"/>
          </a:xfrm>
          <a:prstGeom prst="rect">
            <a:avLst/>
          </a:prstGeom>
        </p:spPr>
        <p:txBody>
          <a:bodyPr wrap="square">
            <a:spAutoFit/>
          </a:bodyPr>
          <a:lstStyle/>
          <a:p>
            <a:r>
              <a:rPr lang="en-US" sz="2000" b="1" dirty="0">
                <a:solidFill>
                  <a:srgbClr val="FFFF00"/>
                </a:solidFill>
                <a:latin typeface="Verdana" panose="020B0604030504040204" pitchFamily="34" charset="0"/>
              </a:rPr>
              <a:t>Your fate decided by a computer? </a:t>
            </a:r>
          </a:p>
          <a:p>
            <a:r>
              <a:rPr lang="en-US" sz="2000" dirty="0">
                <a:solidFill>
                  <a:schemeClr val="tx2">
                    <a:lumMod val="40000"/>
                    <a:lumOff val="60000"/>
                  </a:schemeClr>
                </a:solidFill>
                <a:latin typeface="Verdana" panose="020B0604030504040204" pitchFamily="34" charset="0"/>
              </a:rPr>
              <a:t>Maybe that doesn’t sound so bad when you take into account the bias of judges and the proof that sentences are often influenced by race, class, gender, personal experience, and what the judge had for lunch.</a:t>
            </a:r>
          </a:p>
          <a:p>
            <a:r>
              <a:rPr lang="en-US" sz="2000" dirty="0">
                <a:solidFill>
                  <a:schemeClr val="accent3">
                    <a:lumMod val="60000"/>
                    <a:lumOff val="40000"/>
                  </a:schemeClr>
                </a:solidFill>
                <a:latin typeface="Verdana" panose="020B0604030504040204" pitchFamily="34" charset="0"/>
              </a:rPr>
              <a:t>Is it possible that our justice system would become fairer if we handed it over to Artificial Intelligence?</a:t>
            </a:r>
            <a:endParaRPr lang="en-US" sz="2000" dirty="0">
              <a:solidFill>
                <a:schemeClr val="accent3">
                  <a:lumMod val="60000"/>
                  <a:lumOff val="40000"/>
                </a:schemeClr>
              </a:solidFill>
            </a:endParaRPr>
          </a:p>
        </p:txBody>
      </p:sp>
      <p:sp>
        <p:nvSpPr>
          <p:cNvPr id="9" name="Rectangle 8"/>
          <p:cNvSpPr/>
          <p:nvPr/>
        </p:nvSpPr>
        <p:spPr>
          <a:xfrm>
            <a:off x="6316179" y="3081199"/>
            <a:ext cx="6096000" cy="2585323"/>
          </a:xfrm>
          <a:prstGeom prst="rect">
            <a:avLst/>
          </a:prstGeom>
        </p:spPr>
        <p:txBody>
          <a:bodyPr>
            <a:spAutoFit/>
          </a:bodyPr>
          <a:lstStyle/>
          <a:p>
            <a:r>
              <a:rPr lang="en-US" dirty="0">
                <a:solidFill>
                  <a:schemeClr val="tx2">
                    <a:lumMod val="40000"/>
                    <a:lumOff val="60000"/>
                  </a:schemeClr>
                </a:solidFill>
                <a:latin typeface="Verdana" panose="020B0604030504040204" pitchFamily="34" charset="0"/>
              </a:rPr>
              <a:t>COMPAS is a program sold by </a:t>
            </a:r>
            <a:r>
              <a:rPr lang="en-US" dirty="0" err="1">
                <a:solidFill>
                  <a:schemeClr val="tx2">
                    <a:lumMod val="40000"/>
                    <a:lumOff val="60000"/>
                  </a:schemeClr>
                </a:solidFill>
                <a:latin typeface="Verdana" panose="020B0604030504040204" pitchFamily="34" charset="0"/>
              </a:rPr>
              <a:t>Northpointe</a:t>
            </a:r>
            <a:r>
              <a:rPr lang="en-US" dirty="0">
                <a:solidFill>
                  <a:schemeClr val="tx2">
                    <a:lumMod val="40000"/>
                    <a:lumOff val="60000"/>
                  </a:schemeClr>
                </a:solidFill>
                <a:latin typeface="Verdana" panose="020B0604030504040204" pitchFamily="34" charset="0"/>
              </a:rPr>
              <a:t>, Inc. and marketed as a means to guide courts in their sentencing. The program incorporate key scales from several of the most informative theoretical explanations of crime and delinquency…”</a:t>
            </a:r>
          </a:p>
          <a:p>
            <a:r>
              <a:rPr lang="en-US" dirty="0">
                <a:solidFill>
                  <a:schemeClr val="accent3">
                    <a:lumMod val="40000"/>
                    <a:lumOff val="60000"/>
                  </a:schemeClr>
                </a:solidFill>
                <a:latin typeface="Verdana" panose="020B0604030504040204" pitchFamily="34" charset="0"/>
              </a:rPr>
              <a:t>A judge need only plug in all of the relevant information for the case and the algorithm spits out a “more integrated and coherent </a:t>
            </a:r>
          </a:p>
          <a:p>
            <a:r>
              <a:rPr lang="en-US" dirty="0">
                <a:solidFill>
                  <a:schemeClr val="accent3">
                    <a:lumMod val="40000"/>
                    <a:lumOff val="60000"/>
                  </a:schemeClr>
                </a:solidFill>
                <a:latin typeface="Verdana" panose="020B0604030504040204" pitchFamily="34" charset="0"/>
              </a:rPr>
              <a:t>interpretation of each person’s support needs.”</a:t>
            </a:r>
            <a:endParaRPr lang="en-US" dirty="0">
              <a:solidFill>
                <a:schemeClr val="accent3">
                  <a:lumMod val="40000"/>
                  <a:lumOff val="60000"/>
                </a:schemeClr>
              </a:solidFill>
            </a:endParaRPr>
          </a:p>
        </p:txBody>
      </p:sp>
      <p:sp>
        <p:nvSpPr>
          <p:cNvPr id="10" name="Rectangle 9"/>
          <p:cNvSpPr/>
          <p:nvPr/>
        </p:nvSpPr>
        <p:spPr>
          <a:xfrm>
            <a:off x="6364406" y="5657671"/>
            <a:ext cx="6096000" cy="1200329"/>
          </a:xfrm>
          <a:prstGeom prst="rect">
            <a:avLst/>
          </a:prstGeom>
        </p:spPr>
        <p:txBody>
          <a:bodyPr>
            <a:spAutoFit/>
          </a:bodyPr>
          <a:lstStyle/>
          <a:p>
            <a:r>
              <a:rPr lang="en-US" b="1" dirty="0">
                <a:solidFill>
                  <a:schemeClr val="accent2">
                    <a:lumMod val="20000"/>
                    <a:lumOff val="80000"/>
                  </a:schemeClr>
                </a:solidFill>
                <a:latin typeface="Verdana" panose="020B0604030504040204" pitchFamily="34" charset="0"/>
              </a:rPr>
              <a:t>It’s important to remember that algorithms are written by coders, people who have biases that they may not even realize (as do judges).</a:t>
            </a:r>
            <a:endParaRPr lang="en-US" b="1" dirty="0">
              <a:solidFill>
                <a:schemeClr val="accent2">
                  <a:lumMod val="20000"/>
                  <a:lumOff val="80000"/>
                </a:schemeClr>
              </a:solidFill>
            </a:endParaRPr>
          </a:p>
        </p:txBody>
      </p:sp>
    </p:spTree>
    <p:extLst>
      <p:ext uri="{BB962C8B-B14F-4D97-AF65-F5344CB8AC3E}">
        <p14:creationId xmlns:p14="http://schemas.microsoft.com/office/powerpoint/2010/main" val="3345276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Effect transition="in" filter="fade">
                                      <p:cBhvr>
                                        <p:cTn id="19" dur="1000"/>
                                        <p:tgtEl>
                                          <p:spTgt spid="8">
                                            <p:txEl>
                                              <p:pRg st="2" end="2"/>
                                            </p:txEl>
                                          </p:spTgt>
                                        </p:tgtEl>
                                      </p:cBhvr>
                                    </p:animEffect>
                                    <p:anim calcmode="lin" valueType="num">
                                      <p:cBhvr>
                                        <p:cTn id="20"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ppt_x"/>
                                          </p:val>
                                        </p:tav>
                                        <p:tav tm="100000">
                                          <p:val>
                                            <p:strVal val="#ppt_x"/>
                                          </p:val>
                                        </p:tav>
                                      </p:tavLst>
                                    </p:anim>
                                    <p:anim calcmode="lin" valueType="num">
                                      <p:cBhvr additive="base">
                                        <p:cTn id="2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9">
                                            <p:txEl>
                                              <p:pRg st="0" end="0"/>
                                            </p:txEl>
                                          </p:spTgt>
                                        </p:tgtEl>
                                        <p:attrNameLst>
                                          <p:attrName>style.visibility</p:attrName>
                                        </p:attrNameLst>
                                      </p:cBhvr>
                                      <p:to>
                                        <p:strVal val="visible"/>
                                      </p:to>
                                    </p:set>
                                    <p:anim calcmode="lin" valueType="num">
                                      <p:cBhvr additive="base">
                                        <p:cTn id="32"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9">
                                            <p:txEl>
                                              <p:pRg st="1" end="1"/>
                                            </p:txEl>
                                          </p:spTgt>
                                        </p:tgtEl>
                                        <p:attrNameLst>
                                          <p:attrName>style.visibility</p:attrName>
                                        </p:attrNameLst>
                                      </p:cBhvr>
                                      <p:to>
                                        <p:strVal val="visible"/>
                                      </p:to>
                                    </p:set>
                                    <p:anim calcmode="lin" valueType="num">
                                      <p:cBhvr additive="base">
                                        <p:cTn id="38"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9">
                                            <p:txEl>
                                              <p:pRg st="2" end="2"/>
                                            </p:txEl>
                                          </p:spTgt>
                                        </p:tgtEl>
                                        <p:attrNameLst>
                                          <p:attrName>style.visibility</p:attrName>
                                        </p:attrNameLst>
                                      </p:cBhvr>
                                      <p:to>
                                        <p:strVal val="visible"/>
                                      </p:to>
                                    </p:set>
                                    <p:anim calcmode="lin" valueType="num">
                                      <p:cBhvr additive="base">
                                        <p:cTn id="44"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10">
                                            <p:txEl>
                                              <p:pRg st="0" end="0"/>
                                            </p:txEl>
                                          </p:spTgt>
                                        </p:tgtEl>
                                        <p:attrNameLst>
                                          <p:attrName>style.visibility</p:attrName>
                                        </p:attrNameLst>
                                      </p:cBhvr>
                                      <p:to>
                                        <p:strVal val="visible"/>
                                      </p:to>
                                    </p:set>
                                    <p:anim calcmode="lin" valueType="num">
                                      <p:cBhvr additive="base">
                                        <p:cTn id="50"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872" y="0"/>
            <a:ext cx="8534400" cy="859809"/>
          </a:xfrm>
        </p:spPr>
        <p:txBody>
          <a:bodyPr/>
          <a:lstStyle/>
          <a:p>
            <a:pPr fontAlgn="base"/>
            <a:r>
              <a:rPr lang="en-US" b="1" dirty="0"/>
              <a:t>The Robot Priest</a:t>
            </a:r>
          </a:p>
        </p:txBody>
      </p:sp>
      <p:pic>
        <p:nvPicPr>
          <p:cNvPr id="2050" name="Picture 2" descr="https://i2.wp.com/reillytop10.com/wp-content/uploads/2017/12/Visuel_BlessingU2_Une_PR.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63085" y="777921"/>
            <a:ext cx="3608665" cy="246998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6892119" y="241395"/>
            <a:ext cx="3616657" cy="2665579"/>
          </a:xfrm>
          <a:prstGeom prst="rect">
            <a:avLst/>
          </a:prstGeom>
        </p:spPr>
      </p:pic>
      <p:sp>
        <p:nvSpPr>
          <p:cNvPr id="5" name="Rectangle 4"/>
          <p:cNvSpPr/>
          <p:nvPr/>
        </p:nvSpPr>
        <p:spPr>
          <a:xfrm>
            <a:off x="443344" y="3420306"/>
            <a:ext cx="5652655" cy="2523768"/>
          </a:xfrm>
          <a:prstGeom prst="rect">
            <a:avLst/>
          </a:prstGeom>
        </p:spPr>
        <p:txBody>
          <a:bodyPr wrap="square">
            <a:spAutoFit/>
          </a:bodyPr>
          <a:lstStyle/>
          <a:p>
            <a:pPr fontAlgn="base"/>
            <a:r>
              <a:rPr lang="en-US" sz="2000" dirty="0"/>
              <a:t>The robot [Bless U-2] was built to deliver blessings in 5 languages, while moving its arms and flashing lights. </a:t>
            </a:r>
          </a:p>
          <a:p>
            <a:pPr fontAlgn="base"/>
            <a:endParaRPr lang="en-US" sz="2000" dirty="0"/>
          </a:p>
          <a:p>
            <a:pPr fontAlgn="base"/>
            <a:r>
              <a:rPr lang="en-US" sz="2000" dirty="0"/>
              <a:t>One of its clergymen-creators, specifically said a robot could not hope to provide the pastoral care of a priest</a:t>
            </a:r>
            <a:br>
              <a:rPr lang="en-US" dirty="0">
                <a:solidFill>
                  <a:srgbClr val="000000"/>
                </a:solidFill>
                <a:latin typeface="Helvetica" panose="020B0604020202020204" pitchFamily="34" charset="0"/>
              </a:rPr>
            </a:br>
            <a:endParaRPr lang="en-US" dirty="0"/>
          </a:p>
        </p:txBody>
      </p:sp>
      <p:sp>
        <p:nvSpPr>
          <p:cNvPr id="8" name="Rectangle 7"/>
          <p:cNvSpPr/>
          <p:nvPr/>
        </p:nvSpPr>
        <p:spPr>
          <a:xfrm>
            <a:off x="6096000" y="3925527"/>
            <a:ext cx="6096000" cy="2554545"/>
          </a:xfrm>
          <a:prstGeom prst="rect">
            <a:avLst/>
          </a:prstGeom>
        </p:spPr>
        <p:txBody>
          <a:bodyPr>
            <a:spAutoFit/>
          </a:bodyPr>
          <a:lstStyle/>
          <a:p>
            <a:r>
              <a:rPr lang="en-US" sz="2000" dirty="0">
                <a:solidFill>
                  <a:schemeClr val="accent3">
                    <a:lumMod val="40000"/>
                    <a:lumOff val="60000"/>
                  </a:schemeClr>
                </a:solidFill>
                <a:latin typeface="Verdana" panose="020B0604030504040204" pitchFamily="34" charset="0"/>
              </a:rPr>
              <a:t>The plan is to have these monks </a:t>
            </a:r>
            <a:r>
              <a:rPr lang="en-US" sz="2000" u="sng" dirty="0">
                <a:solidFill>
                  <a:schemeClr val="accent3">
                    <a:lumMod val="40000"/>
                    <a:lumOff val="60000"/>
                  </a:schemeClr>
                </a:solidFill>
                <a:latin typeface="Verdana" panose="020B0604030504040204" pitchFamily="34" charset="0"/>
                <a:hlinkClick r:id="rId4"/>
              </a:rPr>
              <a:t>deliver funeral rites</a:t>
            </a:r>
            <a:r>
              <a:rPr lang="en-US" sz="2000" dirty="0">
                <a:solidFill>
                  <a:schemeClr val="accent3">
                    <a:lumMod val="40000"/>
                    <a:lumOff val="60000"/>
                  </a:schemeClr>
                </a:solidFill>
                <a:latin typeface="Verdana" panose="020B0604030504040204" pitchFamily="34" charset="0"/>
              </a:rPr>
              <a:t> to the exploding </a:t>
            </a:r>
            <a:r>
              <a:rPr lang="en-US" sz="2000" u="sng" dirty="0">
                <a:solidFill>
                  <a:schemeClr val="accent3">
                    <a:lumMod val="40000"/>
                    <a:lumOff val="60000"/>
                  </a:schemeClr>
                </a:solidFill>
                <a:latin typeface="Verdana" panose="020B0604030504040204" pitchFamily="34" charset="0"/>
                <a:hlinkClick r:id="rId5"/>
              </a:rPr>
              <a:t>elderly population</a:t>
            </a:r>
            <a:r>
              <a:rPr lang="en-US" sz="2000" dirty="0">
                <a:solidFill>
                  <a:schemeClr val="accent3">
                    <a:lumMod val="40000"/>
                    <a:lumOff val="60000"/>
                  </a:schemeClr>
                </a:solidFill>
                <a:latin typeface="Verdana" panose="020B0604030504040204" pitchFamily="34" charset="0"/>
              </a:rPr>
              <a:t> in Japan for about 1/5th of the cost of a human-led, traditional funeral. This brings up an interesting question – could a robot be a legitimate addition to religious services in places where, and to people who, have no alternative?</a:t>
            </a:r>
            <a:endParaRPr lang="en-US" sz="2000" dirty="0">
              <a:solidFill>
                <a:schemeClr val="accent3">
                  <a:lumMod val="40000"/>
                  <a:lumOff val="60000"/>
                </a:schemeClr>
              </a:solidFill>
            </a:endParaRPr>
          </a:p>
        </p:txBody>
      </p:sp>
      <p:sp>
        <p:nvSpPr>
          <p:cNvPr id="9" name="Rectangle 8"/>
          <p:cNvSpPr/>
          <p:nvPr/>
        </p:nvSpPr>
        <p:spPr>
          <a:xfrm>
            <a:off x="6096000" y="3032804"/>
            <a:ext cx="6096000" cy="1015663"/>
          </a:xfrm>
          <a:prstGeom prst="rect">
            <a:avLst/>
          </a:prstGeom>
        </p:spPr>
        <p:txBody>
          <a:bodyPr>
            <a:spAutoFit/>
          </a:bodyPr>
          <a:lstStyle/>
          <a:p>
            <a:r>
              <a:rPr lang="en-US" sz="2000" dirty="0">
                <a:solidFill>
                  <a:schemeClr val="tx2">
                    <a:lumMod val="40000"/>
                    <a:lumOff val="60000"/>
                  </a:schemeClr>
                </a:solidFill>
                <a:latin typeface="Verdana" panose="020B0604030504040204" pitchFamily="34" charset="0"/>
              </a:rPr>
              <a:t>Japan’s </a:t>
            </a:r>
            <a:r>
              <a:rPr lang="en-US" sz="2000" dirty="0" err="1">
                <a:solidFill>
                  <a:schemeClr val="tx2">
                    <a:lumMod val="40000"/>
                    <a:lumOff val="60000"/>
                  </a:schemeClr>
                </a:solidFill>
                <a:latin typeface="Verdana" panose="020B0604030504040204" pitchFamily="34" charset="0"/>
              </a:rPr>
              <a:t>SoftBank</a:t>
            </a:r>
            <a:r>
              <a:rPr lang="en-US" sz="2000" dirty="0">
                <a:solidFill>
                  <a:schemeClr val="tx2">
                    <a:lumMod val="40000"/>
                    <a:lumOff val="60000"/>
                  </a:schemeClr>
                </a:solidFill>
                <a:latin typeface="Verdana" panose="020B0604030504040204" pitchFamily="34" charset="0"/>
              </a:rPr>
              <a:t> Robotics is producing a new line of </a:t>
            </a:r>
            <a:r>
              <a:rPr lang="en-US" sz="2000" u="sng" dirty="0">
                <a:solidFill>
                  <a:schemeClr val="tx2">
                    <a:lumMod val="40000"/>
                    <a:lumOff val="60000"/>
                  </a:schemeClr>
                </a:solidFill>
                <a:latin typeface="Verdana" panose="020B0604030504040204" pitchFamily="34" charset="0"/>
                <a:hlinkClick r:id="rId6"/>
              </a:rPr>
              <a:t>Pepper robot Buddhist monks</a:t>
            </a:r>
            <a:r>
              <a:rPr lang="en-US" sz="2000" dirty="0">
                <a:solidFill>
                  <a:schemeClr val="tx2">
                    <a:lumMod val="40000"/>
                    <a:lumOff val="60000"/>
                  </a:schemeClr>
                </a:solidFill>
                <a:latin typeface="Verdana" panose="020B0604030504040204" pitchFamily="34" charset="0"/>
              </a:rPr>
              <a:t>. Pepper can deliver blessings and beat on a drum </a:t>
            </a:r>
            <a:endParaRPr lang="en-US" sz="2000" dirty="0">
              <a:solidFill>
                <a:schemeClr val="tx2">
                  <a:lumMod val="40000"/>
                  <a:lumOff val="60000"/>
                </a:schemeClr>
              </a:solidFill>
            </a:endParaRPr>
          </a:p>
        </p:txBody>
      </p:sp>
      <p:sp>
        <p:nvSpPr>
          <p:cNvPr id="10" name="Rectangle 9"/>
          <p:cNvSpPr/>
          <p:nvPr/>
        </p:nvSpPr>
        <p:spPr>
          <a:xfrm>
            <a:off x="1602504" y="5974282"/>
            <a:ext cx="3206327" cy="523220"/>
          </a:xfrm>
          <a:prstGeom prst="rect">
            <a:avLst/>
          </a:prstGeom>
        </p:spPr>
        <p:txBody>
          <a:bodyPr wrap="none">
            <a:spAutoFit/>
          </a:bodyPr>
          <a:lstStyle/>
          <a:p>
            <a:pPr fontAlgn="base"/>
            <a:r>
              <a:rPr lang="en-US" sz="2800" b="1" dirty="0">
                <a:solidFill>
                  <a:schemeClr val="accent2">
                    <a:lumMod val="20000"/>
                    <a:lumOff val="80000"/>
                  </a:schemeClr>
                </a:solidFill>
              </a:rPr>
              <a:t>Is nothing sacred ??</a:t>
            </a:r>
          </a:p>
        </p:txBody>
      </p:sp>
      <p:sp>
        <p:nvSpPr>
          <p:cNvPr id="11" name="Right Arrow 10"/>
          <p:cNvSpPr/>
          <p:nvPr/>
        </p:nvSpPr>
        <p:spPr>
          <a:xfrm>
            <a:off x="10718156" y="637336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8387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1000"/>
                                        <p:tgtEl>
                                          <p:spTgt spid="5">
                                            <p:txEl>
                                              <p:pRg st="0" end="0"/>
                                            </p:txEl>
                                          </p:spTgt>
                                        </p:tgtEl>
                                      </p:cBhvr>
                                    </p:animEffect>
                                    <p:anim calcmode="lin" valueType="num">
                                      <p:cBhvr>
                                        <p:cTn id="14"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1000"/>
                                        <p:tgtEl>
                                          <p:spTgt spid="5">
                                            <p:txEl>
                                              <p:pRg st="2" end="2"/>
                                            </p:txEl>
                                          </p:spTgt>
                                        </p:tgtEl>
                                      </p:cBhvr>
                                    </p:animEffect>
                                    <p:anim calcmode="lin" valueType="num">
                                      <p:cBhvr>
                                        <p:cTn id="21"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anim calcmode="lin" valueType="num">
                                      <p:cBhvr additive="base">
                                        <p:cTn id="3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anim calcmode="lin" valueType="num">
                                      <p:cBhvr additive="base">
                                        <p:cTn id="39"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10">
                                            <p:txEl>
                                              <p:pRg st="0" end="0"/>
                                            </p:txEl>
                                          </p:spTgt>
                                        </p:tgtEl>
                                        <p:attrNameLst>
                                          <p:attrName>style.visibility</p:attrName>
                                        </p:attrNameLst>
                                      </p:cBhvr>
                                      <p:to>
                                        <p:strVal val="visible"/>
                                      </p:to>
                                    </p:set>
                                    <p:animEffect transition="in" filter="fade">
                                      <p:cBhvr>
                                        <p:cTn id="45" dur="1000"/>
                                        <p:tgtEl>
                                          <p:spTgt spid="10">
                                            <p:txEl>
                                              <p:pRg st="0" end="0"/>
                                            </p:txEl>
                                          </p:spTgt>
                                        </p:tgtEl>
                                      </p:cBhvr>
                                    </p:animEffect>
                                    <p:anim calcmode="lin" valueType="num">
                                      <p:cBhvr>
                                        <p:cTn id="46"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47"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ro">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Metro">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Metro</Template>
  <TotalTime>4929</TotalTime>
  <Words>5252</Words>
  <Application>Microsoft Office PowerPoint</Application>
  <PresentationFormat>Widescreen</PresentationFormat>
  <Paragraphs>455</Paragraphs>
  <Slides>46</Slides>
  <Notes>1</Notes>
  <HiddenSlides>0</HiddenSlides>
  <MMClips>3</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46</vt:i4>
      </vt:variant>
    </vt:vector>
  </HeadingPairs>
  <TitlesOfParts>
    <vt:vector size="63" baseType="lpstr">
      <vt:lpstr>Aharoni</vt:lpstr>
      <vt:lpstr>Arial</vt:lpstr>
      <vt:lpstr>Arial Rounded MT Bold</vt:lpstr>
      <vt:lpstr>Calibri</vt:lpstr>
      <vt:lpstr>Consolas</vt:lpstr>
      <vt:lpstr>Corbel</vt:lpstr>
      <vt:lpstr>Helvetica</vt:lpstr>
      <vt:lpstr>lato</vt:lpstr>
      <vt:lpstr>lato</vt:lpstr>
      <vt:lpstr>Open Sans</vt:lpstr>
      <vt:lpstr>PT Serif</vt:lpstr>
      <vt:lpstr>Roboto</vt:lpstr>
      <vt:lpstr>Verdana</vt:lpstr>
      <vt:lpstr>Wingdings</vt:lpstr>
      <vt:lpstr>Wingdings 2</vt:lpstr>
      <vt:lpstr>Wingdings 3</vt:lpstr>
      <vt:lpstr>Metro</vt:lpstr>
      <vt:lpstr>PROFESSIONAL ETHICS CE 3142  Emerging ethical issues in the field of engineering</vt:lpstr>
      <vt:lpstr>TOPICS</vt:lpstr>
      <vt:lpstr>What is emerging technology?</vt:lpstr>
      <vt:lpstr>Real-time satellite surveillance</vt:lpstr>
      <vt:lpstr>Real-time satellite surveillance</vt:lpstr>
      <vt:lpstr>Commercial use of uavs (drones)</vt:lpstr>
      <vt:lpstr>Communications</vt:lpstr>
      <vt:lpstr>Sentencing software </vt:lpstr>
      <vt:lpstr>The Robot Priest</vt:lpstr>
      <vt:lpstr>PowerPoint Presentation</vt:lpstr>
      <vt:lpstr>The Textalyzer</vt:lpstr>
      <vt:lpstr>The Textalyzer</vt:lpstr>
      <vt:lpstr>Ransomeware</vt:lpstr>
      <vt:lpstr>BIOMETRIC Technology</vt:lpstr>
      <vt:lpstr>BIOMETRIC Technology</vt:lpstr>
      <vt:lpstr>BIOMETRIC Technology – Ethical Issues</vt:lpstr>
      <vt:lpstr>Self-driving cars</vt:lpstr>
      <vt:lpstr>self-driving cars</vt:lpstr>
      <vt:lpstr>self-driving cars</vt:lpstr>
      <vt:lpstr>self-driving cars</vt:lpstr>
      <vt:lpstr>PowerPoint Presentation</vt:lpstr>
      <vt:lpstr>PowerPoint Presentation</vt:lpstr>
      <vt:lpstr>Killer robot weapons</vt:lpstr>
      <vt:lpstr>Killer robot weapons</vt:lpstr>
      <vt:lpstr>Killer robot weapons</vt:lpstr>
      <vt:lpstr>PowerPoint Presentation</vt:lpstr>
      <vt:lpstr>Ethical dilemma !!!</vt:lpstr>
      <vt:lpstr>emerging technology The Dilemmas that emerge with new Technologies</vt:lpstr>
      <vt:lpstr>emerging technology The Dilemmas that emerge with new Technologies</vt:lpstr>
      <vt:lpstr>emerging technology The Dilemmas that emerge with new Technologies</vt:lpstr>
      <vt:lpstr>emerging technology</vt:lpstr>
      <vt:lpstr>MIT : 10 BREAKTHROUGH TECHNOLOGIES 2018 </vt:lpstr>
      <vt:lpstr>MIT : 10 BREAKTHROUGH TECHNOLOGIES 2018 </vt:lpstr>
      <vt:lpstr>MIT : 10 BREAKTHROUGH TECHNOLOGIES 2018</vt:lpstr>
      <vt:lpstr>MIT:10 BREAKTHROUGH TECHNOLOGIES 2019</vt:lpstr>
      <vt:lpstr>MIT:10 BREAKTHROUGH TECHNOLOGIES 2019</vt:lpstr>
      <vt:lpstr>MIT:10 BREAKTHROUGH TECHNOLOGIES 2019</vt:lpstr>
      <vt:lpstr>MIT:10 BREAKTHROUGH TECHNOLOGIES 2020</vt:lpstr>
      <vt:lpstr>MIT:10 BREAKTHROUGH TECHNOLOGIES 2020</vt:lpstr>
      <vt:lpstr>MIT:10 BREAKTHROUGH TECHNOLOGIES 2020</vt:lpstr>
      <vt:lpstr>MIT:10 BREAKTHROUGH TECHNOLOGIES 2020</vt:lpstr>
      <vt:lpstr>BREAKTHROUGH TECHNOLOGIES</vt:lpstr>
      <vt:lpstr>BREAKTHROUGH TECHNOLOGIES</vt:lpstr>
      <vt:lpstr>ACKNOWLEDGEMENT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PROFESSIONAL ETHICS MN 4900   Emerging ethical issues in the field of engineering</dc:title>
  <dc:creator>Russel De Zilwa</dc:creator>
  <cp:lastModifiedBy>Russel De Zilwa</cp:lastModifiedBy>
  <cp:revision>191</cp:revision>
  <dcterms:created xsi:type="dcterms:W3CDTF">2018-03-06T06:42:33Z</dcterms:created>
  <dcterms:modified xsi:type="dcterms:W3CDTF">2024-04-13T07:48:31Z</dcterms:modified>
</cp:coreProperties>
</file>